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9" r:id="rId3"/>
    <p:sldId id="261" r:id="rId4"/>
    <p:sldId id="258" r:id="rId5"/>
    <p:sldId id="274" r:id="rId6"/>
    <p:sldId id="262" r:id="rId7"/>
    <p:sldId id="263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121F9-B77F-4CC0-8D79-3A0590FD9D61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55C45-5924-4173-9756-43AD1EEDC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55C45-5924-4173-9756-43AD1EEDC6C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5/8/2017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5/8/2017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5/8/2017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5/8/2017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5/8/2017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5/8/2017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5/8/2017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5/8/2017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5/8/2017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5/8/2017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5/8/2017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5/8/2017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Жизнеугрожающие</a:t>
            </a:r>
            <a:r>
              <a:rPr lang="ru-RU" dirty="0" smtClean="0"/>
              <a:t> нарушения РИТМА И Проводимости При ОИМ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ПОКУТНЕВ АНДРЕЙ ПАВЛОВИЧ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АККД  отделение анестезиологии и реанимации №2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Комплекс </a:t>
            </a:r>
            <a:r>
              <a:rPr lang="en-US" dirty="0" smtClean="0"/>
              <a:t>QRS </a:t>
            </a:r>
            <a:r>
              <a:rPr lang="ru-RU" dirty="0" smtClean="0"/>
              <a:t>широкий, ритм регулярный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4100" dirty="0" smtClean="0">
                <a:solidFill>
                  <a:schemeClr val="bg1"/>
                </a:solidFill>
              </a:rPr>
              <a:t>-ЖТ: устойчивая: более 30сек</a:t>
            </a:r>
          </a:p>
          <a:p>
            <a:r>
              <a:rPr lang="ru-RU" sz="4100" dirty="0" smtClean="0">
                <a:solidFill>
                  <a:schemeClr val="bg1"/>
                </a:solidFill>
              </a:rPr>
              <a:t>неустойчивая: менее 30сек,</a:t>
            </a:r>
          </a:p>
          <a:p>
            <a:r>
              <a:rPr lang="ru-RU" sz="4100" dirty="0" smtClean="0">
                <a:solidFill>
                  <a:schemeClr val="bg1"/>
                </a:solidFill>
              </a:rPr>
              <a:t>пробежки: более 5 комплексов</a:t>
            </a:r>
            <a:endParaRPr lang="en-US" sz="4100" dirty="0" smtClean="0">
              <a:solidFill>
                <a:schemeClr val="bg1"/>
              </a:solidFill>
            </a:endParaRPr>
          </a:p>
          <a:p>
            <a:r>
              <a:rPr lang="ru-RU" sz="4100" dirty="0" smtClean="0">
                <a:solidFill>
                  <a:schemeClr val="bg1"/>
                </a:solidFill>
              </a:rPr>
              <a:t> (</a:t>
            </a:r>
            <a:r>
              <a:rPr lang="ru-RU" sz="4100" dirty="0" err="1" smtClean="0">
                <a:solidFill>
                  <a:schemeClr val="bg1"/>
                </a:solidFill>
              </a:rPr>
              <a:t>Амиодарон</a:t>
            </a:r>
            <a:r>
              <a:rPr lang="ru-RU" sz="4100" dirty="0" smtClean="0">
                <a:solidFill>
                  <a:schemeClr val="bg1"/>
                </a:solidFill>
              </a:rPr>
              <a:t> 300 мг за 20-60 мин, затем  до 900 мг в течении суток. Максимальная суммарная суточная доза 2.2 гр. Контроль </a:t>
            </a:r>
            <a:r>
              <a:rPr lang="en-US" sz="4100" dirty="0" smtClean="0">
                <a:solidFill>
                  <a:schemeClr val="bg1"/>
                </a:solidFill>
              </a:rPr>
              <a:t>QT)</a:t>
            </a:r>
            <a:r>
              <a:rPr lang="ru-RU" sz="4100" dirty="0" smtClean="0">
                <a:solidFill>
                  <a:schemeClr val="bg1"/>
                </a:solidFill>
              </a:rPr>
              <a:t>  </a:t>
            </a:r>
            <a:endParaRPr lang="en-US" sz="4100" dirty="0" smtClean="0">
              <a:solidFill>
                <a:schemeClr val="bg1"/>
              </a:solidFill>
            </a:endParaRPr>
          </a:p>
          <a:p>
            <a:r>
              <a:rPr lang="en-US" sz="4100" dirty="0" smtClean="0">
                <a:solidFill>
                  <a:schemeClr val="bg1"/>
                </a:solidFill>
              </a:rPr>
              <a:t>-</a:t>
            </a:r>
            <a:r>
              <a:rPr lang="ru-RU" sz="4100" dirty="0" smtClean="0">
                <a:solidFill>
                  <a:schemeClr val="bg1"/>
                </a:solidFill>
              </a:rPr>
              <a:t>Наджелудочковая тахикардия с </a:t>
            </a:r>
            <a:r>
              <a:rPr lang="ru-RU" sz="4100" dirty="0" err="1" smtClean="0">
                <a:solidFill>
                  <a:schemeClr val="bg1"/>
                </a:solidFill>
              </a:rPr>
              <a:t>тахизависимой</a:t>
            </a:r>
            <a:r>
              <a:rPr lang="ru-RU" sz="4100" dirty="0" smtClean="0">
                <a:solidFill>
                  <a:schemeClr val="bg1"/>
                </a:solidFill>
              </a:rPr>
              <a:t> блокадой ножки пучка Гиса ( в анамнезе подтвержденная ранее </a:t>
            </a:r>
            <a:r>
              <a:rPr lang="ru-RU" sz="4100" dirty="0" err="1" smtClean="0">
                <a:solidFill>
                  <a:schemeClr val="bg1"/>
                </a:solidFill>
              </a:rPr>
              <a:t>суправентрикулярная</a:t>
            </a:r>
            <a:r>
              <a:rPr lang="ru-RU" sz="4100" dirty="0" smtClean="0">
                <a:solidFill>
                  <a:schemeClr val="bg1"/>
                </a:solidFill>
              </a:rPr>
              <a:t> тахикардия) препарат выбора: АТФ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sz="1400" b="1" i="1" dirty="0" smtClean="0">
                <a:solidFill>
                  <a:schemeClr val="bg1"/>
                </a:solidFill>
              </a:rPr>
              <a:t>Интенсивная терапия. Национальное руководство . Том 1 2010г.</a:t>
            </a:r>
            <a:r>
              <a:rPr lang="en-US" sz="1400" b="1" i="1" dirty="0" smtClean="0">
                <a:solidFill>
                  <a:schemeClr val="bg1"/>
                </a:solidFill>
              </a:rPr>
              <a:t> </a:t>
            </a:r>
            <a:r>
              <a:rPr lang="ru-RU" sz="1400" b="1" i="1" dirty="0" smtClean="0">
                <a:solidFill>
                  <a:schemeClr val="bg1"/>
                </a:solidFill>
              </a:rPr>
              <a:t>Рекомендации Е</a:t>
            </a:r>
            <a:r>
              <a:rPr lang="en-US" sz="1400" b="1" i="1" dirty="0" smtClean="0">
                <a:solidFill>
                  <a:schemeClr val="bg1"/>
                </a:solidFill>
              </a:rPr>
              <a:t>RS 2011.</a:t>
            </a:r>
            <a:r>
              <a:rPr lang="ru-RU" sz="1400" b="1" i="1" dirty="0" smtClean="0">
                <a:solidFill>
                  <a:schemeClr val="bg1"/>
                </a:solidFill>
              </a:rPr>
              <a:t> Диагностика и лечение больных острым инфарктом миокарда с подъемом сегмента </a:t>
            </a:r>
            <a:r>
              <a:rPr lang="en-US" sz="1400" b="1" i="1" dirty="0" smtClean="0">
                <a:solidFill>
                  <a:schemeClr val="bg1"/>
                </a:solidFill>
              </a:rPr>
              <a:t>ST. </a:t>
            </a:r>
            <a:r>
              <a:rPr lang="ru-RU" sz="1400" b="1" i="1" dirty="0" smtClean="0">
                <a:solidFill>
                  <a:schemeClr val="bg1"/>
                </a:solidFill>
              </a:rPr>
              <a:t>Российские рекомендации 2013 г.</a:t>
            </a:r>
          </a:p>
          <a:p>
            <a:endParaRPr lang="ru-RU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Комплекс </a:t>
            </a:r>
            <a:r>
              <a:rPr lang="en-US" dirty="0" smtClean="0"/>
              <a:t>QRS </a:t>
            </a:r>
            <a:r>
              <a:rPr lang="ru-RU" dirty="0" smtClean="0"/>
              <a:t>узкий, ритм регулярный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Пароксизмальная наджелудочковая тахикардия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err="1" smtClean="0">
                <a:solidFill>
                  <a:schemeClr val="bg1"/>
                </a:solidFill>
              </a:rPr>
              <a:t>Вагусные</a:t>
            </a:r>
            <a:r>
              <a:rPr lang="ru-RU" dirty="0" smtClean="0">
                <a:solidFill>
                  <a:schemeClr val="bg1"/>
                </a:solidFill>
              </a:rPr>
              <a:t> пробы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АТФ-в</a:t>
            </a:r>
            <a:r>
              <a:rPr lang="ru-RU" dirty="0" smtClean="0">
                <a:solidFill>
                  <a:schemeClr val="bg1"/>
                </a:solidFill>
              </a:rPr>
              <a:t>/в болюсом </a:t>
            </a:r>
            <a:r>
              <a:rPr lang="en-US" dirty="0" smtClean="0">
                <a:solidFill>
                  <a:schemeClr val="bg1"/>
                </a:solidFill>
              </a:rPr>
              <a:t>10</a:t>
            </a:r>
            <a:r>
              <a:rPr lang="ru-RU" dirty="0" smtClean="0">
                <a:solidFill>
                  <a:schemeClr val="bg1"/>
                </a:solidFill>
              </a:rPr>
              <a:t>мг.-</a:t>
            </a:r>
            <a:r>
              <a:rPr lang="en-US" dirty="0" smtClean="0">
                <a:solidFill>
                  <a:schemeClr val="bg1"/>
                </a:solidFill>
              </a:rPr>
              <a:t>20</a:t>
            </a:r>
            <a:r>
              <a:rPr lang="ru-RU" dirty="0" smtClean="0">
                <a:solidFill>
                  <a:schemeClr val="bg1"/>
                </a:solidFill>
              </a:rPr>
              <a:t>мг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ru-RU" dirty="0" smtClean="0">
              <a:solidFill>
                <a:schemeClr val="bg1"/>
              </a:solidFill>
            </a:endParaRPr>
          </a:p>
        </p:txBody>
      </p:sp>
      <p:pic>
        <p:nvPicPr>
          <p:cNvPr id="4098" name="Picture 2" descr="C:\Users\Андрей\Desktop\592_7_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133600"/>
            <a:ext cx="5715000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Комплекс </a:t>
            </a:r>
            <a:r>
              <a:rPr lang="en-US" dirty="0" smtClean="0"/>
              <a:t>QRS </a:t>
            </a:r>
            <a:r>
              <a:rPr lang="ru-RU" dirty="0" smtClean="0"/>
              <a:t>узкий, ритм регулярный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Восстановился </a:t>
            </a:r>
            <a:r>
              <a:rPr lang="ru-RU" dirty="0" err="1" smtClean="0">
                <a:solidFill>
                  <a:schemeClr val="bg1"/>
                </a:solidFill>
              </a:rPr>
              <a:t>синусовый</a:t>
            </a:r>
            <a:r>
              <a:rPr lang="ru-RU" dirty="0" smtClean="0">
                <a:solidFill>
                  <a:schemeClr val="bg1"/>
                </a:solidFill>
              </a:rPr>
              <a:t> ритм. Необходима консультация специалиста для назначения антиаритмической терапии 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Не восстановился ритм. Имеет место трепетание предсердий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1300" b="1" i="1" dirty="0" smtClean="0">
                <a:solidFill>
                  <a:schemeClr val="bg1"/>
                </a:solidFill>
              </a:rPr>
              <a:t>Интенсивная терапия. Национальное руководство . Том 1 2010г.</a:t>
            </a:r>
            <a:r>
              <a:rPr lang="en-US" sz="1300" b="1" i="1" dirty="0" smtClean="0">
                <a:solidFill>
                  <a:schemeClr val="bg1"/>
                </a:solidFill>
              </a:rPr>
              <a:t> </a:t>
            </a:r>
            <a:r>
              <a:rPr lang="ru-RU" sz="1300" b="1" i="1" dirty="0" smtClean="0">
                <a:solidFill>
                  <a:schemeClr val="bg1"/>
                </a:solidFill>
              </a:rPr>
              <a:t>Рекомендации Е</a:t>
            </a:r>
            <a:r>
              <a:rPr lang="en-US" sz="1300" b="1" i="1" dirty="0" smtClean="0">
                <a:solidFill>
                  <a:schemeClr val="bg1"/>
                </a:solidFill>
              </a:rPr>
              <a:t>RS 2011.</a:t>
            </a:r>
            <a:r>
              <a:rPr lang="ru-RU" sz="1300" b="1" i="1" dirty="0" smtClean="0">
                <a:solidFill>
                  <a:schemeClr val="bg1"/>
                </a:solidFill>
              </a:rPr>
              <a:t> Диагностика и лечение больных острым инфарктом миокарда с подъемом сегмента </a:t>
            </a:r>
            <a:r>
              <a:rPr lang="en-US" sz="1300" b="1" i="1" dirty="0" smtClean="0">
                <a:solidFill>
                  <a:schemeClr val="bg1"/>
                </a:solidFill>
              </a:rPr>
              <a:t>ST. </a:t>
            </a:r>
            <a:r>
              <a:rPr lang="ru-RU" sz="1300" b="1" i="1" dirty="0" smtClean="0">
                <a:solidFill>
                  <a:schemeClr val="bg1"/>
                </a:solidFill>
              </a:rPr>
              <a:t>Российские рекомендации 2013 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Комплекс </a:t>
            </a:r>
            <a:r>
              <a:rPr lang="en-US" dirty="0" smtClean="0"/>
              <a:t>QRS </a:t>
            </a:r>
            <a:r>
              <a:rPr lang="ru-RU" dirty="0" smtClean="0"/>
              <a:t>узкий, ритм не регулярный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Наиболее возможный вариант –фибрилляция предсердий</a:t>
            </a:r>
            <a:endParaRPr lang="ru-RU" dirty="0"/>
          </a:p>
        </p:txBody>
      </p:sp>
      <p:pic>
        <p:nvPicPr>
          <p:cNvPr id="5122" name="Picture 2" descr="C:\Users\Андрей\Desktop\592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438400"/>
            <a:ext cx="7572375" cy="4219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Комплекс </a:t>
            </a:r>
            <a:r>
              <a:rPr lang="en-US" dirty="0" smtClean="0"/>
              <a:t>QRS </a:t>
            </a:r>
            <a:r>
              <a:rPr lang="ru-RU" dirty="0" smtClean="0"/>
              <a:t>узкий, ритм не регулярный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Определить длительность нарушений ритма (48ч)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Медикоментозная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кардиоверсия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Контроль ЧСС: БАБ/</a:t>
            </a:r>
            <a:r>
              <a:rPr lang="ru-RU" dirty="0" err="1" smtClean="0">
                <a:solidFill>
                  <a:schemeClr val="bg1"/>
                </a:solidFill>
              </a:rPr>
              <a:t>дилтиалем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err="1" smtClean="0">
                <a:solidFill>
                  <a:schemeClr val="bg1"/>
                </a:solidFill>
              </a:rPr>
              <a:t>Антикоагулянтная</a:t>
            </a:r>
            <a:r>
              <a:rPr lang="ru-RU" dirty="0" smtClean="0">
                <a:solidFill>
                  <a:schemeClr val="bg1"/>
                </a:solidFill>
              </a:rPr>
              <a:t> терапия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sz="1200" b="1" i="1" dirty="0" smtClean="0">
                <a:solidFill>
                  <a:schemeClr val="bg1"/>
                </a:solidFill>
              </a:rPr>
              <a:t>Интенсивная терапия. Национальное руководство . Том 1 2010г.</a:t>
            </a:r>
            <a:r>
              <a:rPr lang="en-US" sz="1200" b="1" i="1" dirty="0" smtClean="0">
                <a:solidFill>
                  <a:schemeClr val="bg1"/>
                </a:solidFill>
              </a:rPr>
              <a:t> </a:t>
            </a:r>
            <a:r>
              <a:rPr lang="ru-RU" sz="1200" b="1" i="1" dirty="0" smtClean="0">
                <a:solidFill>
                  <a:schemeClr val="bg1"/>
                </a:solidFill>
              </a:rPr>
              <a:t>Рекомендации Е</a:t>
            </a:r>
            <a:r>
              <a:rPr lang="en-US" sz="1200" b="1" i="1" dirty="0" smtClean="0">
                <a:solidFill>
                  <a:schemeClr val="bg1"/>
                </a:solidFill>
              </a:rPr>
              <a:t>RS 2011.</a:t>
            </a:r>
            <a:r>
              <a:rPr lang="ru-RU" sz="1200" b="1" i="1" dirty="0" smtClean="0">
                <a:solidFill>
                  <a:schemeClr val="bg1"/>
                </a:solidFill>
              </a:rPr>
              <a:t> Диагностика и лечение больных острым инфарктом миокарда с подъемом сегмента </a:t>
            </a:r>
            <a:r>
              <a:rPr lang="en-US" sz="1200" b="1" i="1" dirty="0" smtClean="0">
                <a:solidFill>
                  <a:schemeClr val="bg1"/>
                </a:solidFill>
              </a:rPr>
              <a:t>ST. </a:t>
            </a:r>
            <a:r>
              <a:rPr lang="ru-RU" sz="1200" b="1" i="1" dirty="0" smtClean="0">
                <a:solidFill>
                  <a:schemeClr val="bg1"/>
                </a:solidFill>
              </a:rPr>
              <a:t>Российские рекомендации 2013 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ЖИЗНЕУГРОЖАЮЩИЕ НАРУШЕНИЯ ПРОВОДИМОСТИ </a:t>
            </a:r>
            <a:br>
              <a:rPr lang="ru-RU" dirty="0" smtClean="0"/>
            </a:br>
            <a:r>
              <a:rPr lang="ru-RU" dirty="0" smtClean="0"/>
              <a:t>БОЛЬНОЙ НЕСТАБИЛЕН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ПРИЗНАКИ НЕСТАБИЛЬНОСТИ: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</a:t>
            </a:r>
            <a:r>
              <a:rPr lang="ru-RU" dirty="0" err="1" smtClean="0">
                <a:solidFill>
                  <a:schemeClr val="bg1"/>
                </a:solidFill>
              </a:rPr>
              <a:t>аритмогенный</a:t>
            </a:r>
            <a:r>
              <a:rPr lang="ru-RU" dirty="0" smtClean="0">
                <a:solidFill>
                  <a:schemeClr val="bg1"/>
                </a:solidFill>
              </a:rPr>
              <a:t> шок/стойкая гипотензия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-снижении ЧСС  менее 40 в минуту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-приступы МЭС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-декомпенсация </a:t>
            </a:r>
            <a:r>
              <a:rPr lang="ru-RU" smtClean="0">
                <a:solidFill>
                  <a:schemeClr val="bg1"/>
                </a:solidFill>
              </a:rPr>
              <a:t>сердечной недостаточности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ВСЕ БОЛЬНЫЕ должны быть госпитализированы в АРО, палаты ИНТЕНСИВНОЙ ТЕРАПИИ!!!!</a:t>
            </a:r>
          </a:p>
          <a:p>
            <a:endParaRPr lang="ru-RU" dirty="0" smtClean="0"/>
          </a:p>
          <a:p>
            <a:r>
              <a:rPr lang="ru-RU" sz="1300" b="1" i="1" dirty="0" smtClean="0">
                <a:solidFill>
                  <a:schemeClr val="bg1"/>
                </a:solidFill>
              </a:rPr>
              <a:t>Интенсивная терапия. Национальное </a:t>
            </a:r>
            <a:r>
              <a:rPr lang="ru-RU" sz="1300" b="1" i="1" dirty="0" err="1" smtClean="0">
                <a:solidFill>
                  <a:schemeClr val="bg1"/>
                </a:solidFill>
              </a:rPr>
              <a:t>руководство.Том</a:t>
            </a:r>
            <a:r>
              <a:rPr lang="ru-RU" sz="1300" b="1" i="1" dirty="0" smtClean="0">
                <a:solidFill>
                  <a:schemeClr val="bg1"/>
                </a:solidFill>
              </a:rPr>
              <a:t> 1 2010г.</a:t>
            </a:r>
            <a:r>
              <a:rPr lang="en-US" sz="1300" b="1" i="1" dirty="0" smtClean="0">
                <a:solidFill>
                  <a:schemeClr val="bg1"/>
                </a:solidFill>
              </a:rPr>
              <a:t> </a:t>
            </a:r>
            <a:r>
              <a:rPr lang="ru-RU" sz="1300" b="1" i="1" dirty="0" smtClean="0">
                <a:solidFill>
                  <a:schemeClr val="bg1"/>
                </a:solidFill>
              </a:rPr>
              <a:t>Рекомендации Е</a:t>
            </a:r>
            <a:r>
              <a:rPr lang="en-US" sz="1300" b="1" i="1" dirty="0" smtClean="0">
                <a:solidFill>
                  <a:schemeClr val="bg1"/>
                </a:solidFill>
              </a:rPr>
              <a:t>RS 2011.</a:t>
            </a:r>
            <a:r>
              <a:rPr lang="ru-RU" sz="1300" b="1" i="1" dirty="0" smtClean="0">
                <a:solidFill>
                  <a:schemeClr val="bg1"/>
                </a:solidFill>
              </a:rPr>
              <a:t> Диагностика и лечение больных острым инфарктом миокарда с подъемом сегмента </a:t>
            </a:r>
            <a:r>
              <a:rPr lang="en-US" sz="1300" b="1" i="1" dirty="0" smtClean="0">
                <a:solidFill>
                  <a:schemeClr val="bg1"/>
                </a:solidFill>
              </a:rPr>
              <a:t>ST. </a:t>
            </a:r>
            <a:r>
              <a:rPr lang="ru-RU" sz="1300" b="1" i="1" dirty="0" smtClean="0">
                <a:solidFill>
                  <a:schemeClr val="bg1"/>
                </a:solidFill>
              </a:rPr>
              <a:t>Российские рекомендации 2013 г.</a:t>
            </a:r>
          </a:p>
          <a:p>
            <a:endParaRPr lang="ru-RU" sz="13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ЖИЗНЕУГРОЖАЮЩИЕ НАРУШЕНИЯ ПРОВОДИМОСТИ </a:t>
            </a:r>
            <a:br>
              <a:rPr lang="ru-RU" dirty="0" smtClean="0"/>
            </a:br>
            <a:r>
              <a:rPr lang="ru-RU" dirty="0" smtClean="0"/>
              <a:t>БОЛЬНОЙ НЕСТАБИЛЕН </a:t>
            </a:r>
            <a:endParaRPr lang="ru-RU" dirty="0"/>
          </a:p>
        </p:txBody>
      </p:sp>
      <p:pic>
        <p:nvPicPr>
          <p:cNvPr id="7170" name="Picture 2" descr="C:\Users\Андрей\Desktop\image18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94646"/>
            <a:ext cx="8229600" cy="3919632"/>
          </a:xfrm>
          <a:prstGeom prst="rect">
            <a:avLst/>
          </a:prstGeom>
          <a:noFill/>
        </p:spPr>
      </p:pic>
      <p:pic>
        <p:nvPicPr>
          <p:cNvPr id="7171" name="Picture 3" descr="C:\Users\Андрей\Desktop\av3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5791200"/>
            <a:ext cx="4752975" cy="1495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ЖИЗНЕУГРОЖАЮЩИЕ НАРУШЕНИЯ ПРОВОДИМОСТИ </a:t>
            </a:r>
            <a:br>
              <a:rPr lang="ru-RU" dirty="0" smtClean="0"/>
            </a:br>
            <a:r>
              <a:rPr lang="ru-RU" dirty="0" smtClean="0"/>
              <a:t>БОЛЬНОЙ НЕСТАБИЛЕН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Алгоритм терапии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Атропин 500 мкг. в/</a:t>
            </a:r>
            <a:r>
              <a:rPr lang="ru-RU" dirty="0" err="1" smtClean="0">
                <a:solidFill>
                  <a:schemeClr val="bg1"/>
                </a:solidFill>
              </a:rPr>
              <a:t>в</a:t>
            </a:r>
            <a:r>
              <a:rPr lang="ru-RU" dirty="0" smtClean="0">
                <a:solidFill>
                  <a:schemeClr val="bg1"/>
                </a:solidFill>
              </a:rPr>
              <a:t> болюсом. Есть эффект- динамическое наблюдение. Нет эффекта- атропин в/</a:t>
            </a:r>
            <a:r>
              <a:rPr lang="ru-RU" dirty="0" err="1" smtClean="0">
                <a:solidFill>
                  <a:schemeClr val="bg1"/>
                </a:solidFill>
              </a:rPr>
              <a:t>в</a:t>
            </a:r>
            <a:r>
              <a:rPr lang="ru-RU" dirty="0" smtClean="0">
                <a:solidFill>
                  <a:schemeClr val="bg1"/>
                </a:solidFill>
              </a:rPr>
              <a:t> повторно (общая суммарная максимальная доза </a:t>
            </a:r>
            <a:r>
              <a:rPr lang="ru-RU" smtClean="0">
                <a:solidFill>
                  <a:schemeClr val="bg1"/>
                </a:solidFill>
              </a:rPr>
              <a:t>3 мг.); </a:t>
            </a:r>
            <a:r>
              <a:rPr lang="ru-RU" dirty="0" smtClean="0">
                <a:solidFill>
                  <a:schemeClr val="bg1"/>
                </a:solidFill>
              </a:rPr>
              <a:t>-адреналин 0,02 мг/кг/мин.; альтернативные препараты (</a:t>
            </a:r>
            <a:r>
              <a:rPr lang="ru-RU" dirty="0" err="1" smtClean="0">
                <a:solidFill>
                  <a:schemeClr val="bg1"/>
                </a:solidFill>
              </a:rPr>
              <a:t>эуфиллин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допамин</a:t>
            </a:r>
            <a:r>
              <a:rPr lang="ru-RU" dirty="0" smtClean="0">
                <a:solidFill>
                  <a:schemeClr val="bg1"/>
                </a:solidFill>
              </a:rPr>
              <a:t>, глюкагон)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ВЭКС</a:t>
            </a:r>
          </a:p>
          <a:p>
            <a:endParaRPr lang="ru-RU" dirty="0" smtClean="0"/>
          </a:p>
          <a:p>
            <a:r>
              <a:rPr lang="ru-RU" sz="1200" b="1" i="1" dirty="0" smtClean="0">
                <a:solidFill>
                  <a:schemeClr val="bg1"/>
                </a:solidFill>
              </a:rPr>
              <a:t>Интенсивная терапия. Национальное </a:t>
            </a:r>
            <a:r>
              <a:rPr lang="ru-RU" sz="1200" b="1" i="1" dirty="0" err="1" smtClean="0">
                <a:solidFill>
                  <a:schemeClr val="bg1"/>
                </a:solidFill>
              </a:rPr>
              <a:t>руководство.Том</a:t>
            </a:r>
            <a:r>
              <a:rPr lang="ru-RU" sz="1200" b="1" i="1" dirty="0" smtClean="0">
                <a:solidFill>
                  <a:schemeClr val="bg1"/>
                </a:solidFill>
              </a:rPr>
              <a:t> 1 2010г.</a:t>
            </a:r>
            <a:r>
              <a:rPr lang="en-US" sz="1200" b="1" i="1" dirty="0" smtClean="0">
                <a:solidFill>
                  <a:schemeClr val="bg1"/>
                </a:solidFill>
              </a:rPr>
              <a:t> </a:t>
            </a:r>
            <a:r>
              <a:rPr lang="ru-RU" sz="1200" b="1" i="1" dirty="0" smtClean="0">
                <a:solidFill>
                  <a:schemeClr val="bg1"/>
                </a:solidFill>
              </a:rPr>
              <a:t>Рекомендации Е</a:t>
            </a:r>
            <a:r>
              <a:rPr lang="en-US" sz="1200" b="1" i="1" dirty="0" smtClean="0">
                <a:solidFill>
                  <a:schemeClr val="bg1"/>
                </a:solidFill>
              </a:rPr>
              <a:t>RS 2011.</a:t>
            </a:r>
            <a:r>
              <a:rPr lang="ru-RU" sz="1200" b="1" i="1" dirty="0" smtClean="0">
                <a:solidFill>
                  <a:schemeClr val="bg1"/>
                </a:solidFill>
              </a:rPr>
              <a:t> Диагностика и лечение больных острым инфарктом миокарда с подъемом сегмента </a:t>
            </a:r>
            <a:r>
              <a:rPr lang="en-US" sz="1200" b="1" i="1" dirty="0" smtClean="0">
                <a:solidFill>
                  <a:schemeClr val="bg1"/>
                </a:solidFill>
              </a:rPr>
              <a:t>ST. </a:t>
            </a:r>
            <a:r>
              <a:rPr lang="ru-RU" sz="1200" b="1" i="1" dirty="0" smtClean="0">
                <a:solidFill>
                  <a:schemeClr val="bg1"/>
                </a:solidFill>
              </a:rPr>
              <a:t>Российские рекомендации 2013 г.</a:t>
            </a:r>
            <a:endParaRPr lang="ru-RU" sz="12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ЖИЗНЕУГРОЖАЮЩИЕ НАРУШЕНИЯ ПРОВОДИМОСТИ </a:t>
            </a:r>
            <a:br>
              <a:rPr lang="ru-RU" dirty="0" smtClean="0"/>
            </a:br>
            <a:r>
              <a:rPr lang="ru-RU" dirty="0" smtClean="0"/>
              <a:t>БОЛЬНОЙ СТАБИЛЕН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Мониторинг в АРО.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Профилактика риска асистолии желудочков.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РИСК АСИСТОЛИИ: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-эпизод фатальных нарушений проводимости/асистолии в течении суток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 АВ блокада </a:t>
            </a:r>
            <a:r>
              <a:rPr lang="en-US" dirty="0" smtClean="0">
                <a:solidFill>
                  <a:schemeClr val="bg1"/>
                </a:solidFill>
              </a:rPr>
              <a:t>II-III </a:t>
            </a:r>
            <a:r>
              <a:rPr lang="ru-RU" dirty="0" smtClean="0">
                <a:solidFill>
                  <a:schemeClr val="bg1"/>
                </a:solidFill>
              </a:rPr>
              <a:t>ст. с ЧСС более 40 в мин. и стабильным АД, но с широким комплексом </a:t>
            </a:r>
            <a:r>
              <a:rPr lang="en-US" dirty="0" smtClean="0">
                <a:solidFill>
                  <a:schemeClr val="bg1"/>
                </a:solidFill>
              </a:rPr>
              <a:t>QRS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-</a:t>
            </a:r>
            <a:r>
              <a:rPr lang="ru-RU" dirty="0" smtClean="0">
                <a:solidFill>
                  <a:schemeClr val="bg1"/>
                </a:solidFill>
              </a:rPr>
              <a:t>выявленные </a:t>
            </a:r>
            <a:r>
              <a:rPr lang="ru-RU" dirty="0" err="1" smtClean="0">
                <a:solidFill>
                  <a:schemeClr val="bg1"/>
                </a:solidFill>
              </a:rPr>
              <a:t>вентрикулярные</a:t>
            </a:r>
            <a:r>
              <a:rPr lang="ru-RU" dirty="0" smtClean="0">
                <a:solidFill>
                  <a:schemeClr val="bg1"/>
                </a:solidFill>
              </a:rPr>
              <a:t> паузы более 3сек.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ТАКТИКА</a:t>
            </a:r>
            <a:r>
              <a:rPr lang="ru-RU" dirty="0" smtClean="0">
                <a:solidFill>
                  <a:schemeClr val="bg1"/>
                </a:solidFill>
              </a:rPr>
              <a:t>: консультация специалиста АККД.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sz="1400" b="1" i="1" dirty="0" smtClean="0">
                <a:solidFill>
                  <a:schemeClr val="bg1"/>
                </a:solidFill>
              </a:rPr>
              <a:t>Интенсивная терапия. Национальное </a:t>
            </a:r>
            <a:r>
              <a:rPr lang="ru-RU" sz="1400" b="1" i="1" dirty="0" err="1" smtClean="0">
                <a:solidFill>
                  <a:schemeClr val="bg1"/>
                </a:solidFill>
              </a:rPr>
              <a:t>руководство.Том</a:t>
            </a:r>
            <a:r>
              <a:rPr lang="ru-RU" sz="1400" b="1" i="1" dirty="0" smtClean="0">
                <a:solidFill>
                  <a:schemeClr val="bg1"/>
                </a:solidFill>
              </a:rPr>
              <a:t> 1 2010г.</a:t>
            </a:r>
            <a:r>
              <a:rPr lang="en-US" sz="1400" b="1" i="1" dirty="0" smtClean="0">
                <a:solidFill>
                  <a:schemeClr val="bg1"/>
                </a:solidFill>
              </a:rPr>
              <a:t> </a:t>
            </a:r>
            <a:r>
              <a:rPr lang="ru-RU" sz="1400" b="1" i="1" dirty="0" smtClean="0">
                <a:solidFill>
                  <a:schemeClr val="bg1"/>
                </a:solidFill>
              </a:rPr>
              <a:t>Рекомендации Е</a:t>
            </a:r>
            <a:r>
              <a:rPr lang="en-US" sz="1400" b="1" i="1" dirty="0" smtClean="0">
                <a:solidFill>
                  <a:schemeClr val="bg1"/>
                </a:solidFill>
              </a:rPr>
              <a:t>RS 2011.</a:t>
            </a:r>
            <a:r>
              <a:rPr lang="ru-RU" sz="1400" b="1" i="1" dirty="0" smtClean="0">
                <a:solidFill>
                  <a:schemeClr val="bg1"/>
                </a:solidFill>
              </a:rPr>
              <a:t> Диагностика и лечение больных острым инфарктом миокарда с подъемом сегмента </a:t>
            </a:r>
            <a:r>
              <a:rPr lang="en-US" sz="1400" b="1" i="1" dirty="0" smtClean="0">
                <a:solidFill>
                  <a:schemeClr val="bg1"/>
                </a:solidFill>
              </a:rPr>
              <a:t>ST. </a:t>
            </a:r>
            <a:r>
              <a:rPr lang="ru-RU" sz="1400" b="1" i="1" dirty="0" smtClean="0">
                <a:solidFill>
                  <a:schemeClr val="bg1"/>
                </a:solidFill>
              </a:rPr>
              <a:t>Российские рекомендации 2013 г.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395288" y="2708275"/>
            <a:ext cx="85693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4000" b="1" i="1">
                <a:solidFill>
                  <a:srgbClr val="FFFF00"/>
                </a:solidFill>
                <a:latin typeface="Corbel" pitchFamily="34" charset="0"/>
              </a:rPr>
              <a:t>СПАСИБО ЗА ВНИМАНИЕ!</a:t>
            </a:r>
            <a:endParaRPr lang="en-US" sz="3200" b="1" i="1">
              <a:solidFill>
                <a:srgbClr val="FFFF00"/>
              </a:solidFill>
              <a:latin typeface="Corbe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Жизнеугожающие</a:t>
            </a:r>
            <a:r>
              <a:rPr lang="ru-RU" dirty="0" smtClean="0"/>
              <a:t> тахикардии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ОЦЕНКА ГЕМОДИНАМИЧЕСКИХ НАРУШЕНИЙ </a:t>
            </a:r>
            <a:r>
              <a:rPr lang="ru-RU" dirty="0" smtClean="0">
                <a:solidFill>
                  <a:schemeClr val="bg1"/>
                </a:solidFill>
              </a:rPr>
              <a:t>(вопрос о стабильности больного)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-признаки </a:t>
            </a:r>
            <a:r>
              <a:rPr lang="ru-RU" dirty="0" err="1" smtClean="0">
                <a:solidFill>
                  <a:schemeClr val="bg1"/>
                </a:solidFill>
              </a:rPr>
              <a:t>аритмогенного</a:t>
            </a:r>
            <a:r>
              <a:rPr lang="ru-RU" dirty="0" smtClean="0">
                <a:solidFill>
                  <a:schemeClr val="bg1"/>
                </a:solidFill>
              </a:rPr>
              <a:t> шока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-степень утраты сознания (синкоп, МЭС)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-клинические и ЭКГ признаки ишемии миокарда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-признаки острой недостаточности кровообращения (</a:t>
            </a:r>
            <a:r>
              <a:rPr lang="en-US" dirty="0" err="1" smtClean="0">
                <a:solidFill>
                  <a:schemeClr val="bg1"/>
                </a:solidFill>
              </a:rPr>
              <a:t>Killip</a:t>
            </a:r>
            <a:r>
              <a:rPr lang="en-US" dirty="0" smtClean="0">
                <a:solidFill>
                  <a:schemeClr val="bg1"/>
                </a:solidFill>
              </a:rPr>
              <a:t> II-III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sz="1300" b="1" i="1" dirty="0" smtClean="0">
                <a:solidFill>
                  <a:schemeClr val="bg1"/>
                </a:solidFill>
              </a:rPr>
              <a:t>Интенсивная терапия. Национальное руководство . Том 1 2010г.</a:t>
            </a:r>
            <a:r>
              <a:rPr lang="en-US" sz="1300" b="1" i="1" dirty="0" smtClean="0">
                <a:solidFill>
                  <a:schemeClr val="bg1"/>
                </a:solidFill>
              </a:rPr>
              <a:t> </a:t>
            </a:r>
            <a:r>
              <a:rPr lang="ru-RU" sz="1300" b="1" i="1" dirty="0" smtClean="0">
                <a:solidFill>
                  <a:schemeClr val="bg1"/>
                </a:solidFill>
              </a:rPr>
              <a:t>Рекомендации Е</a:t>
            </a:r>
            <a:r>
              <a:rPr lang="en-US" sz="1300" b="1" i="1" dirty="0" smtClean="0">
                <a:solidFill>
                  <a:schemeClr val="bg1"/>
                </a:solidFill>
              </a:rPr>
              <a:t>RS 2011.</a:t>
            </a:r>
            <a:r>
              <a:rPr lang="ru-RU" sz="1300" b="1" i="1" dirty="0" smtClean="0">
                <a:solidFill>
                  <a:schemeClr val="bg1"/>
                </a:solidFill>
              </a:rPr>
              <a:t> Диагностика и лечение больных острым инфарктом миокарда с подъемом сегмента </a:t>
            </a:r>
            <a:r>
              <a:rPr lang="en-US" sz="1300" b="1" i="1" dirty="0" smtClean="0">
                <a:solidFill>
                  <a:schemeClr val="bg1"/>
                </a:solidFill>
              </a:rPr>
              <a:t>ST. </a:t>
            </a:r>
            <a:r>
              <a:rPr lang="ru-RU" sz="1300" b="1" i="1" dirty="0" smtClean="0">
                <a:solidFill>
                  <a:schemeClr val="bg1"/>
                </a:solidFill>
              </a:rPr>
              <a:t>Российские рекомендации 2013 г.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Жизнеугрожающая</a:t>
            </a:r>
            <a:r>
              <a:rPr lang="ru-RU" dirty="0" smtClean="0"/>
              <a:t> тахикардия</a:t>
            </a:r>
            <a:br>
              <a:rPr lang="ru-RU" dirty="0" smtClean="0"/>
            </a:br>
            <a:r>
              <a:rPr lang="ru-RU" dirty="0" smtClean="0"/>
              <a:t>больной нестабилен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Синхронизированный разряд дефибриллятора до 3 попыток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АМИОДАРОН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300 мг за 10-20 мин в/</a:t>
            </a:r>
            <a:r>
              <a:rPr lang="ru-RU" dirty="0" err="1" smtClean="0">
                <a:solidFill>
                  <a:schemeClr val="bg1"/>
                </a:solidFill>
              </a:rPr>
              <a:t>в</a:t>
            </a:r>
            <a:r>
              <a:rPr lang="ru-RU" dirty="0" smtClean="0">
                <a:solidFill>
                  <a:schemeClr val="bg1"/>
                </a:solidFill>
              </a:rPr>
              <a:t> затем повторный разряд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Суточная доза 900 мг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Максимальная доза </a:t>
            </a:r>
            <a:r>
              <a:rPr lang="ru-RU" dirty="0" err="1" smtClean="0">
                <a:solidFill>
                  <a:schemeClr val="bg1"/>
                </a:solidFill>
              </a:rPr>
              <a:t>амиодарона</a:t>
            </a:r>
            <a:r>
              <a:rPr lang="ru-RU" dirty="0" smtClean="0">
                <a:solidFill>
                  <a:schemeClr val="bg1"/>
                </a:solidFill>
              </a:rPr>
              <a:t> 2.2 </a:t>
            </a:r>
            <a:r>
              <a:rPr lang="ru-RU" dirty="0" err="1" smtClean="0">
                <a:solidFill>
                  <a:schemeClr val="bg1"/>
                </a:solidFill>
              </a:rPr>
              <a:t>гр</a:t>
            </a:r>
            <a:r>
              <a:rPr lang="ru-RU" dirty="0" smtClean="0">
                <a:solidFill>
                  <a:schemeClr val="bg1"/>
                </a:solidFill>
              </a:rPr>
              <a:t> с контролем </a:t>
            </a:r>
            <a:r>
              <a:rPr lang="en-US" dirty="0" smtClean="0">
                <a:solidFill>
                  <a:schemeClr val="bg1"/>
                </a:solidFill>
              </a:rPr>
              <a:t>QT ( </a:t>
            </a:r>
            <a:r>
              <a:rPr lang="ru-RU" dirty="0" smtClean="0">
                <a:solidFill>
                  <a:schemeClr val="bg1"/>
                </a:solidFill>
              </a:rPr>
              <a:t>не более 500 мс.)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sz="1300" b="1" i="1" dirty="0" smtClean="0">
                <a:solidFill>
                  <a:schemeClr val="bg1"/>
                </a:solidFill>
              </a:rPr>
              <a:t>Интенсивная терапия. Национальное руководство . Том 1 2010г.</a:t>
            </a:r>
            <a:r>
              <a:rPr lang="en-US" sz="1300" b="1" i="1" dirty="0" smtClean="0">
                <a:solidFill>
                  <a:schemeClr val="bg1"/>
                </a:solidFill>
              </a:rPr>
              <a:t> </a:t>
            </a:r>
            <a:r>
              <a:rPr lang="ru-RU" sz="1300" b="1" i="1" dirty="0" smtClean="0">
                <a:solidFill>
                  <a:schemeClr val="bg1"/>
                </a:solidFill>
              </a:rPr>
              <a:t>Рекомендации Е</a:t>
            </a:r>
            <a:r>
              <a:rPr lang="en-US" sz="1300" b="1" i="1" dirty="0" smtClean="0">
                <a:solidFill>
                  <a:schemeClr val="bg1"/>
                </a:solidFill>
              </a:rPr>
              <a:t>RS 2011.</a:t>
            </a:r>
            <a:r>
              <a:rPr lang="ru-RU" sz="1300" b="1" i="1" dirty="0" smtClean="0">
                <a:solidFill>
                  <a:schemeClr val="bg1"/>
                </a:solidFill>
              </a:rPr>
              <a:t> Диагностика и лечение больных острым инфарктом миокарда с подъемом сегмента </a:t>
            </a:r>
            <a:r>
              <a:rPr lang="en-US" sz="1300" b="1" i="1" dirty="0" smtClean="0">
                <a:solidFill>
                  <a:schemeClr val="bg1"/>
                </a:solidFill>
              </a:rPr>
              <a:t>ST. </a:t>
            </a:r>
            <a:r>
              <a:rPr lang="ru-RU" sz="1300" b="1" i="1" dirty="0" smtClean="0">
                <a:solidFill>
                  <a:schemeClr val="bg1"/>
                </a:solidFill>
              </a:rPr>
              <a:t>Российские рекомендации 2013 г.</a:t>
            </a:r>
          </a:p>
          <a:p>
            <a:endParaRPr lang="ru-RU" sz="13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sz="13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Жизнеугрожающая</a:t>
            </a:r>
            <a:r>
              <a:rPr lang="ru-RU" dirty="0" smtClean="0"/>
              <a:t> тахикардия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Оценить возможность действовать по алгоритму А-В-С</a:t>
            </a:r>
            <a:r>
              <a:rPr lang="en-US" dirty="0" smtClean="0">
                <a:solidFill>
                  <a:schemeClr val="bg1"/>
                </a:solidFill>
              </a:rPr>
              <a:t>-D-E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Обеспечить в/</a:t>
            </a:r>
            <a:r>
              <a:rPr lang="ru-RU" dirty="0" err="1" smtClean="0">
                <a:solidFill>
                  <a:schemeClr val="bg1"/>
                </a:solidFill>
              </a:rPr>
              <a:t>в</a:t>
            </a:r>
            <a:r>
              <a:rPr lang="ru-RU" dirty="0" smtClean="0">
                <a:solidFill>
                  <a:schemeClr val="bg1"/>
                </a:solidFill>
              </a:rPr>
              <a:t> доступ и </a:t>
            </a:r>
            <a:r>
              <a:rPr lang="ru-RU" dirty="0" err="1" smtClean="0">
                <a:solidFill>
                  <a:schemeClr val="bg1"/>
                </a:solidFill>
              </a:rPr>
              <a:t>кислородотерапию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Обеспечить мониторинг: ЭКГ, АД, ЧСС, </a:t>
            </a:r>
            <a:r>
              <a:rPr lang="en-US" dirty="0" smtClean="0">
                <a:solidFill>
                  <a:schemeClr val="bg1"/>
                </a:solidFill>
              </a:rPr>
              <a:t>SpO2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Выявление/ лечение обратимых причин                 ( например, электролитных нарушений )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sz="1200" b="1" i="1" dirty="0" smtClean="0">
                <a:solidFill>
                  <a:schemeClr val="bg1"/>
                </a:solidFill>
              </a:rPr>
              <a:t>Интенсивная терапия. Национальное руководство . Том 1 2010г.</a:t>
            </a:r>
            <a:r>
              <a:rPr lang="en-US" sz="1200" b="1" i="1" dirty="0" smtClean="0">
                <a:solidFill>
                  <a:schemeClr val="bg1"/>
                </a:solidFill>
              </a:rPr>
              <a:t> </a:t>
            </a:r>
            <a:r>
              <a:rPr lang="ru-RU" sz="1200" b="1" i="1" dirty="0" smtClean="0">
                <a:solidFill>
                  <a:schemeClr val="bg1"/>
                </a:solidFill>
              </a:rPr>
              <a:t>Рекомендации Е</a:t>
            </a:r>
            <a:r>
              <a:rPr lang="en-US" sz="1200" b="1" i="1" dirty="0" smtClean="0">
                <a:solidFill>
                  <a:schemeClr val="bg1"/>
                </a:solidFill>
              </a:rPr>
              <a:t>RS 201</a:t>
            </a:r>
            <a:r>
              <a:rPr lang="ru-RU" sz="1200" b="1" i="1" dirty="0" smtClean="0">
                <a:solidFill>
                  <a:schemeClr val="bg1"/>
                </a:solidFill>
              </a:rPr>
              <a:t>1.</a:t>
            </a:r>
          </a:p>
          <a:p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Жизнеугрожающая</a:t>
            </a:r>
            <a:r>
              <a:rPr lang="ru-RU" dirty="0" smtClean="0"/>
              <a:t> тахикардия</a:t>
            </a:r>
            <a:br>
              <a:rPr lang="ru-RU" dirty="0" smtClean="0"/>
            </a:br>
            <a:r>
              <a:rPr lang="ru-RU" dirty="0" smtClean="0"/>
              <a:t>больной нестабилен</a:t>
            </a:r>
            <a:endParaRPr lang="ru-RU" dirty="0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676400"/>
            <a:ext cx="8229600" cy="253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828800" y="46482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>Диагностика и лечение больных острым инфарктом миокарда с подъемом сегмента </a:t>
            </a:r>
            <a:r>
              <a:rPr lang="en-US" b="1" i="1" dirty="0" smtClean="0">
                <a:solidFill>
                  <a:schemeClr val="bg1"/>
                </a:solidFill>
              </a:rPr>
              <a:t>ST. </a:t>
            </a:r>
            <a:r>
              <a:rPr lang="ru-RU" b="1" i="1" dirty="0" smtClean="0">
                <a:solidFill>
                  <a:schemeClr val="bg1"/>
                </a:solidFill>
              </a:rPr>
              <a:t>Российские рекомендации 2013 г.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Жизнеугрожающая</a:t>
            </a:r>
            <a:r>
              <a:rPr lang="ru-RU" dirty="0" smtClean="0"/>
              <a:t> тахикардия</a:t>
            </a:r>
            <a:br>
              <a:rPr lang="ru-RU" dirty="0" smtClean="0"/>
            </a:br>
            <a:r>
              <a:rPr lang="ru-RU" dirty="0" smtClean="0"/>
              <a:t>больной нестабилен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КЛИНИЧЕСКИЕ ФОРМЫ: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Фибрилляция желудочков: первичная/вторичная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1300" b="1" i="1" dirty="0" smtClean="0">
                <a:solidFill>
                  <a:schemeClr val="bg1"/>
                </a:solidFill>
              </a:rPr>
              <a:t>Диагностика и лечение больных острым инфарктом миокарда с подъемом сегмента </a:t>
            </a:r>
            <a:r>
              <a:rPr lang="en-US" sz="1300" b="1" i="1" dirty="0" smtClean="0">
                <a:solidFill>
                  <a:schemeClr val="bg1"/>
                </a:solidFill>
              </a:rPr>
              <a:t>ST. </a:t>
            </a:r>
            <a:r>
              <a:rPr lang="ru-RU" sz="1300" b="1" i="1" dirty="0" smtClean="0">
                <a:solidFill>
                  <a:schemeClr val="bg1"/>
                </a:solidFill>
              </a:rPr>
              <a:t>Российские рекомендации 2013 г.</a:t>
            </a:r>
          </a:p>
          <a:p>
            <a:endParaRPr lang="ru-RU" dirty="0"/>
          </a:p>
        </p:txBody>
      </p:sp>
      <p:pic>
        <p:nvPicPr>
          <p:cNvPr id="2050" name="Picture 2" descr="C:\Users\Андрей\Desktop\clip_image0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819400"/>
            <a:ext cx="4981575" cy="2400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Жизнеугрожающая</a:t>
            </a:r>
            <a:r>
              <a:rPr lang="ru-RU" dirty="0" smtClean="0"/>
              <a:t> тахикардия</a:t>
            </a:r>
            <a:br>
              <a:rPr lang="ru-RU" dirty="0" smtClean="0"/>
            </a:br>
            <a:r>
              <a:rPr lang="ru-RU" dirty="0" smtClean="0"/>
              <a:t>больной нестабилен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Желудочковая тахикардия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>
                <a:solidFill>
                  <a:schemeClr val="bg1"/>
                </a:solidFill>
              </a:rPr>
              <a:t>Пароксизмальная полиморфная веретенообразная тахикардия (пируэт)</a:t>
            </a:r>
          </a:p>
          <a:p>
            <a:endParaRPr lang="ru-RU" dirty="0"/>
          </a:p>
        </p:txBody>
      </p:sp>
      <p:pic>
        <p:nvPicPr>
          <p:cNvPr id="3074" name="Picture 2" descr="C:\Users\Андрей\Desktop\clip_image007_0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133600"/>
            <a:ext cx="4324350" cy="1057275"/>
          </a:xfrm>
          <a:prstGeom prst="rect">
            <a:avLst/>
          </a:prstGeom>
          <a:noFill/>
        </p:spPr>
      </p:pic>
      <p:pic>
        <p:nvPicPr>
          <p:cNvPr id="3075" name="Picture 3" descr="C:\Users\Андрей\Desktop\clip_image0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4114800"/>
            <a:ext cx="4572000" cy="1209675"/>
          </a:xfrm>
          <a:prstGeom prst="rect">
            <a:avLst/>
          </a:prstGeom>
          <a:noFill/>
        </p:spPr>
      </p:pic>
      <p:pic>
        <p:nvPicPr>
          <p:cNvPr id="3076" name="Picture 4" descr="C:\Users\Андрей\Desktop\clip_image013_00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5562600"/>
            <a:ext cx="4705350" cy="828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Жизнеугрожающая</a:t>
            </a:r>
            <a:r>
              <a:rPr lang="ru-RU" dirty="0" smtClean="0"/>
              <a:t> тахикардия:</a:t>
            </a:r>
            <a:br>
              <a:rPr lang="ru-RU" dirty="0" smtClean="0"/>
            </a:br>
            <a:r>
              <a:rPr lang="ru-RU" dirty="0" smtClean="0"/>
              <a:t>нет признаков шока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ОЦЕНКА И ИНТЕРПРИТАЦИЯ ДАННЫХ МОНИТОРИНГА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НЕОБХОДИМО ОТВЕТИТЬ НА 2 ВОПРОСА: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C00000"/>
                </a:solidFill>
              </a:rPr>
              <a:t>РИТМИЧНЫЙ/НЕРИТМИЧНЫЙ РИТМ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C00000"/>
                </a:solidFill>
              </a:rPr>
              <a:t>КОМПЛЕКС </a:t>
            </a:r>
            <a:r>
              <a:rPr lang="en-US" dirty="0" smtClean="0">
                <a:solidFill>
                  <a:srgbClr val="C00000"/>
                </a:solidFill>
              </a:rPr>
              <a:t>QRS </a:t>
            </a:r>
            <a:r>
              <a:rPr lang="ru-RU" dirty="0" smtClean="0">
                <a:solidFill>
                  <a:srgbClr val="C00000"/>
                </a:solidFill>
              </a:rPr>
              <a:t>РАСШИРЕН/УЗКИЙ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ДОПОЛНИТЕЛЬНО: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-</a:t>
            </a:r>
            <a:r>
              <a:rPr lang="en-US" dirty="0" smtClean="0">
                <a:solidFill>
                  <a:schemeClr val="bg1"/>
                </a:solidFill>
              </a:rPr>
              <a:t>Sp</a:t>
            </a:r>
            <a:r>
              <a:rPr lang="ru-RU" dirty="0" smtClean="0">
                <a:solidFill>
                  <a:schemeClr val="bg1"/>
                </a:solidFill>
              </a:rPr>
              <a:t>О2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-показатели гемодинамики</a:t>
            </a:r>
          </a:p>
          <a:p>
            <a:pPr>
              <a:buFontTx/>
              <a:buChar char="-"/>
            </a:pPr>
            <a:endParaRPr lang="ru-RU" sz="12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b="1" i="1" dirty="0" smtClean="0">
                <a:solidFill>
                  <a:schemeClr val="bg1"/>
                </a:solidFill>
              </a:rPr>
              <a:t>Интенсивная терапия. Национальное руководство . Том 1 2010г.</a:t>
            </a:r>
            <a:r>
              <a:rPr lang="en-US" sz="1400" b="1" i="1" dirty="0" smtClean="0">
                <a:solidFill>
                  <a:schemeClr val="bg1"/>
                </a:solidFill>
              </a:rPr>
              <a:t> </a:t>
            </a:r>
            <a:r>
              <a:rPr lang="ru-RU" sz="1400" b="1" i="1" dirty="0" smtClean="0">
                <a:solidFill>
                  <a:schemeClr val="bg1"/>
                </a:solidFill>
              </a:rPr>
              <a:t>Рекомендации Е</a:t>
            </a:r>
            <a:r>
              <a:rPr lang="en-US" sz="1400" b="1" i="1" dirty="0" smtClean="0">
                <a:solidFill>
                  <a:schemeClr val="bg1"/>
                </a:solidFill>
              </a:rPr>
              <a:t>RS 2011.</a:t>
            </a:r>
            <a:r>
              <a:rPr lang="ru-RU" sz="1400" b="1" i="1" dirty="0" smtClean="0">
                <a:solidFill>
                  <a:schemeClr val="bg1"/>
                </a:solidFill>
              </a:rPr>
              <a:t> Диагностика и лечение больных острым инфарктом миокарда с подъемом сегмента </a:t>
            </a:r>
            <a:r>
              <a:rPr lang="en-US" sz="1400" b="1" i="1" dirty="0" smtClean="0">
                <a:solidFill>
                  <a:schemeClr val="bg1"/>
                </a:solidFill>
              </a:rPr>
              <a:t>ST. </a:t>
            </a:r>
            <a:r>
              <a:rPr lang="ru-RU" sz="1400" b="1" i="1" dirty="0" smtClean="0">
                <a:solidFill>
                  <a:schemeClr val="bg1"/>
                </a:solidFill>
              </a:rPr>
              <a:t>Российские рекомендации 2013 г.</a:t>
            </a:r>
          </a:p>
          <a:p>
            <a:pPr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Комплекс </a:t>
            </a:r>
            <a:r>
              <a:rPr lang="en-US" dirty="0" smtClean="0"/>
              <a:t>QRS </a:t>
            </a:r>
            <a:r>
              <a:rPr lang="ru-RU" dirty="0" smtClean="0"/>
              <a:t>широкий, ритм не регулярный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ВАРИАНТЫ: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-Фибрилляция предсердий с </a:t>
            </a:r>
            <a:r>
              <a:rPr lang="ru-RU" dirty="0" err="1" smtClean="0">
                <a:solidFill>
                  <a:schemeClr val="bg1"/>
                </a:solidFill>
              </a:rPr>
              <a:t>тахизависимой</a:t>
            </a:r>
            <a:r>
              <a:rPr lang="ru-RU" dirty="0" smtClean="0">
                <a:solidFill>
                  <a:schemeClr val="bg1"/>
                </a:solidFill>
              </a:rPr>
              <a:t> блокадой ножки пучка Гиса (лечится по технологии фибрилляции предсердий)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-Полиморфная ЖТ ( препараты магния 2 </a:t>
            </a:r>
            <a:r>
              <a:rPr lang="ru-RU" dirty="0" err="1" smtClean="0">
                <a:solidFill>
                  <a:schemeClr val="bg1"/>
                </a:solidFill>
              </a:rPr>
              <a:t>гр</a:t>
            </a:r>
            <a:r>
              <a:rPr lang="ru-RU" dirty="0" smtClean="0">
                <a:solidFill>
                  <a:schemeClr val="bg1"/>
                </a:solidFill>
              </a:rPr>
              <a:t> за 10 мин.; максимальная суточная суммарная  доза  16 </a:t>
            </a:r>
            <a:r>
              <a:rPr lang="ru-RU" dirty="0" err="1" smtClean="0">
                <a:solidFill>
                  <a:schemeClr val="bg1"/>
                </a:solidFill>
              </a:rPr>
              <a:t>гр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sz="1200" b="1" i="1" dirty="0" smtClean="0">
                <a:solidFill>
                  <a:schemeClr val="bg1"/>
                </a:solidFill>
              </a:rPr>
              <a:t>Интенсивная терапия. Национальное руководство . Том 1 2010г.</a:t>
            </a:r>
            <a:r>
              <a:rPr lang="en-US" sz="1200" b="1" i="1" dirty="0" smtClean="0">
                <a:solidFill>
                  <a:schemeClr val="bg1"/>
                </a:solidFill>
              </a:rPr>
              <a:t> </a:t>
            </a:r>
            <a:r>
              <a:rPr lang="ru-RU" sz="1200" b="1" i="1" dirty="0" smtClean="0">
                <a:solidFill>
                  <a:schemeClr val="bg1"/>
                </a:solidFill>
              </a:rPr>
              <a:t>Рекомендации Е</a:t>
            </a:r>
            <a:r>
              <a:rPr lang="en-US" sz="1200" b="1" i="1" dirty="0" smtClean="0">
                <a:solidFill>
                  <a:schemeClr val="bg1"/>
                </a:solidFill>
              </a:rPr>
              <a:t>RS 2011.</a:t>
            </a:r>
            <a:r>
              <a:rPr lang="ru-RU" sz="1200" b="1" i="1" dirty="0" smtClean="0">
                <a:solidFill>
                  <a:schemeClr val="bg1"/>
                </a:solidFill>
              </a:rPr>
              <a:t> Диагностика и лечение больных острым инфарктом миокарда с подъемом сегмента </a:t>
            </a:r>
            <a:r>
              <a:rPr lang="en-US" sz="1200" b="1" i="1" dirty="0" smtClean="0">
                <a:solidFill>
                  <a:schemeClr val="bg1"/>
                </a:solidFill>
              </a:rPr>
              <a:t>ST. </a:t>
            </a:r>
            <a:r>
              <a:rPr lang="ru-RU" sz="1200" b="1" i="1" dirty="0" smtClean="0">
                <a:solidFill>
                  <a:schemeClr val="bg1"/>
                </a:solidFill>
              </a:rPr>
              <a:t>Российские рекомендации 2013 г.</a:t>
            </a:r>
          </a:p>
          <a:p>
            <a:endParaRPr lang="ru-RU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886</Words>
  <Application>Microsoft Office PowerPoint</Application>
  <PresentationFormat>Экран (4:3)</PresentationFormat>
  <Paragraphs>134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Апекс</vt:lpstr>
      <vt:lpstr>Жизнеугрожающие нарушения РИТМА И Проводимости При ОИМ </vt:lpstr>
      <vt:lpstr>Жизнеугожающие тахикардии </vt:lpstr>
      <vt:lpstr>Жизнеугрожающая тахикардия больной нестабилен </vt:lpstr>
      <vt:lpstr>Жизнеугрожающая тахикардия </vt:lpstr>
      <vt:lpstr>Жизнеугрожающая тахикардия больной нестабилен</vt:lpstr>
      <vt:lpstr>Жизнеугрожающая тахикардия больной нестабилен</vt:lpstr>
      <vt:lpstr>Жизнеугрожающая тахикардия больной нестабилен</vt:lpstr>
      <vt:lpstr>Жизнеугрожающая тахикардия: нет признаков шока </vt:lpstr>
      <vt:lpstr>Комплекс QRS широкий, ритм не регулярный</vt:lpstr>
      <vt:lpstr>Комплекс QRS широкий, ритм регулярный</vt:lpstr>
      <vt:lpstr>Комплекс QRS узкий, ритм регулярный</vt:lpstr>
      <vt:lpstr>Комплекс QRS узкий, ритм регулярный</vt:lpstr>
      <vt:lpstr>Комплекс QRS узкий, ритм не регулярный</vt:lpstr>
      <vt:lpstr>Комплекс QRS узкий, ритм не регулярный</vt:lpstr>
      <vt:lpstr>ЖИЗНЕУГРОЖАЮЩИЕ НАРУШЕНИЯ ПРОВОДИМОСТИ  БОЛЬНОЙ НЕСТАБИЛЕН </vt:lpstr>
      <vt:lpstr>ЖИЗНЕУГРОЖАЮЩИЕ НАРУШЕНИЯ ПРОВОДИМОСТИ  БОЛЬНОЙ НЕСТАБИЛЕН </vt:lpstr>
      <vt:lpstr>ЖИЗНЕУГРОЖАЮЩИЕ НАРУШЕНИЯ ПРОВОДИМОСТИ  БОЛЬНОЙ НЕСТАБИЛЕН </vt:lpstr>
      <vt:lpstr>ЖИЗНЕУГРОЖАЮЩИЕ НАРУШЕНИЯ ПРОВОДИМОСТИ  БОЛЬНОЙ СТАБИЛЕН 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Жизнеугрожающие нарушения РИТМА И Проводимости При ОИМ </dc:title>
  <cp:lastModifiedBy>Андрей</cp:lastModifiedBy>
  <cp:revision>13</cp:revision>
  <dcterms:modified xsi:type="dcterms:W3CDTF">2017-05-08T09:13:21Z</dcterms:modified>
</cp:coreProperties>
</file>