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0"/>
  </p:notesMasterIdLst>
  <p:handoutMasterIdLst>
    <p:handoutMasterId r:id="rId51"/>
  </p:handoutMasterIdLst>
  <p:sldIdLst>
    <p:sldId id="256" r:id="rId5"/>
    <p:sldId id="259" r:id="rId6"/>
    <p:sldId id="260" r:id="rId7"/>
    <p:sldId id="261" r:id="rId8"/>
    <p:sldId id="262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323" r:id="rId40"/>
    <p:sldId id="329" r:id="rId41"/>
    <p:sldId id="330" r:id="rId42"/>
    <p:sldId id="317" r:id="rId43"/>
    <p:sldId id="318" r:id="rId44"/>
    <p:sldId id="326" r:id="rId45"/>
    <p:sldId id="328" r:id="rId46"/>
    <p:sldId id="331" r:id="rId47"/>
    <p:sldId id="332" r:id="rId48"/>
    <p:sldId id="297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F1E"/>
    <a:srgbClr val="FFF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59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5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EF9CD63-029D-4557-86CE-F4BB36CFF4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E23117-1F92-40F5-81F5-6FEF6FDB09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4B30805-B58D-4E36-A16E-93B59F4F6BBD}" type="datetimeFigureOut">
              <a:rPr lang="ru-RU"/>
              <a:pPr>
                <a:defRPr/>
              </a:pPr>
              <a:t>10.07.2025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2A7FB1-CA0B-49E4-8AAF-7CF967B6A6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F96441-9B9A-4FBF-BF60-66007DE135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666BAA-B9CC-432A-A019-246CDC3A59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0465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B1DC59A-5718-479F-A287-88BD884458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563052-7B3F-42E8-8B49-66CA79858C1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F686FBE-D911-4046-8758-2610E57AF5CE}" type="datetimeFigureOut">
              <a:rPr lang="ru-RU"/>
              <a:pPr>
                <a:defRPr/>
              </a:pPr>
              <a:t>10.07.2025</a:t>
            </a:fld>
            <a:endParaRPr lang="ru-R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A8902468-85D1-48B3-81F7-69D53C9921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554F7EFF-A85D-41FF-9C50-A7BAA0F3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61E850-7ADC-4692-A6DA-5C77E0B5B0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574097-6D8B-469C-AFFB-5A12A4EC4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78443AC-348D-4ADE-948C-62440E69C6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0634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xmlns="" id="{76858CEE-798C-4CF4-B2DC-9201830D4E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xmlns="" id="{9A9E47FA-6565-4FB3-BF10-9E72FBD570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xmlns="" id="{A3EB7E9E-A790-498B-BA93-1A3DEC65B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B4E5C4-3CC9-4B90-8761-1E802AA8CA0E}" type="slidenum">
              <a:rPr lang="ru-RU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15215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xmlns="" id="{5A85BE9C-ECC0-448C-9978-619BA6BBB6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xmlns="" id="{950CA3B8-1697-4F6A-AC9C-12494B02AE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xmlns="" id="{BCCF5B63-4C40-496A-BF00-082E81A7A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2BC742-8F31-407A-B2DC-551E10C4E2AC}" type="slidenum">
              <a:rPr lang="ru-RU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22891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xmlns="" id="{85327D41-977D-430E-9670-D21F63F86B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xmlns="" id="{FEE88DC8-CE90-4E0A-B266-465F672BA9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xmlns="" id="{0D494C42-52E5-497B-B66B-0197FAF15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526C01-218D-424A-92AA-72FF2D7E3ED4}" type="slidenum">
              <a:rPr lang="ru-RU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3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414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D35AB862-F9DE-4D5C-9225-E6AEA0F280AE}"/>
              </a:ext>
            </a:extLst>
          </p:cNvPr>
          <p:cNvSpPr/>
          <p:nvPr userDrawn="1"/>
        </p:nvSpPr>
        <p:spPr>
          <a:xfrm>
            <a:off x="8316913" y="6381750"/>
            <a:ext cx="663575" cy="663575"/>
          </a:xfrm>
          <a:prstGeom prst="ellipse">
            <a:avLst/>
          </a:prstGeom>
          <a:solidFill>
            <a:srgbClr val="F5F0A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0694F93-074B-4581-A055-4AD9FE9BFE47}"/>
              </a:ext>
            </a:extLst>
          </p:cNvPr>
          <p:cNvSpPr/>
          <p:nvPr userDrawn="1"/>
        </p:nvSpPr>
        <p:spPr>
          <a:xfrm>
            <a:off x="0" y="6480000"/>
            <a:ext cx="8244408" cy="378000"/>
          </a:xfrm>
          <a:prstGeom prst="rect">
            <a:avLst/>
          </a:prstGeom>
          <a:gradFill>
            <a:gsLst>
              <a:gs pos="42000">
                <a:schemeClr val="bg1">
                  <a:alpha val="46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E97DDFD-3A37-4C5C-9BDE-7FAB86C54DFF}"/>
              </a:ext>
            </a:extLst>
          </p:cNvPr>
          <p:cNvSpPr txBox="1">
            <a:spLocks/>
          </p:cNvSpPr>
          <p:nvPr userDrawn="1"/>
        </p:nvSpPr>
        <p:spPr>
          <a:xfrm>
            <a:off x="8243888" y="6492875"/>
            <a:ext cx="80962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2A606A3-71B5-42D9-8ADC-F97BC7D1204A}" type="slidenum">
              <a:rPr lang="ru-RU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0CF17691-8E68-435C-AAE4-51A97320E9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0"/>
            <a:ext cx="86995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6462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96482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01" y="-48861"/>
            <a:ext cx="8124897" cy="984314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125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F0AB"/>
            </a:gs>
            <a:gs pos="42000">
              <a:srgbClr val="F5F0AB"/>
            </a:gs>
            <a:gs pos="100000">
              <a:srgbClr val="F1A0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6BCAA0B-3C95-45BE-9DBB-ED60FA3E5C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52433935-BB12-4D58-9B42-76C441483E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4257CA-80CC-4EAF-B5B4-F96AB1A83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CC50B3-FD4F-4E97-BF86-396989701E08}" type="datetime1">
              <a:rPr lang="ru-RU"/>
              <a:pPr>
                <a:defRPr/>
              </a:pPr>
              <a:t>10.07.2025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C4458C-F551-40F2-AA56-46939429E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144A65-E203-4DD9-A44F-3C3AC9173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36D186-AB9C-4BBE-8E54-428AC0A41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59CB10D4-CDAF-49FD-8D17-E6BE7F3D0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687" y="791675"/>
            <a:ext cx="8408019" cy="2463800"/>
          </a:xfrm>
        </p:spPr>
        <p:txBody>
          <a:bodyPr rtlCol="0">
            <a:noAutofit/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4000" b="1" dirty="0">
                <a:solidFill>
                  <a:srgbClr val="EE7F1E"/>
                </a:solidFill>
                <a:latin typeface="+mn-lt"/>
              </a:rPr>
              <a:t>Школа пациентов </a:t>
            </a:r>
            <a:r>
              <a:rPr lang="en-US" sz="4000" b="1" dirty="0">
                <a:solidFill>
                  <a:srgbClr val="EE7F1E"/>
                </a:solidFill>
                <a:latin typeface="+mn-lt"/>
              </a:rPr>
              <a:t/>
            </a:r>
            <a:br>
              <a:rPr lang="en-US" sz="4000" b="1" dirty="0">
                <a:solidFill>
                  <a:srgbClr val="EE7F1E"/>
                </a:solidFill>
                <a:latin typeface="+mn-lt"/>
              </a:rPr>
            </a:br>
            <a:r>
              <a:rPr lang="ru-RU" sz="4000" b="1" dirty="0">
                <a:solidFill>
                  <a:srgbClr val="EE7F1E"/>
                </a:solidFill>
                <a:latin typeface="+mn-lt"/>
              </a:rPr>
              <a:t>с</a:t>
            </a:r>
            <a:r>
              <a:rPr lang="en-US" sz="4000" b="1" dirty="0">
                <a:solidFill>
                  <a:srgbClr val="EE7F1E"/>
                </a:solidFill>
                <a:latin typeface="+mn-lt"/>
              </a:rPr>
              <a:t> </a:t>
            </a:r>
            <a:r>
              <a:rPr lang="ru-RU" sz="4000" b="1" dirty="0">
                <a:solidFill>
                  <a:srgbClr val="EE7F1E"/>
                </a:solidFill>
                <a:latin typeface="+mn-lt"/>
              </a:rPr>
              <a:t>хронической </a:t>
            </a:r>
            <a:r>
              <a:rPr lang="en-US" sz="4000" b="1" dirty="0">
                <a:solidFill>
                  <a:srgbClr val="EE7F1E"/>
                </a:solidFill>
                <a:latin typeface="+mn-lt"/>
              </a:rPr>
              <a:t/>
            </a:r>
            <a:br>
              <a:rPr lang="en-US" sz="4000" b="1" dirty="0">
                <a:solidFill>
                  <a:srgbClr val="EE7F1E"/>
                </a:solidFill>
                <a:latin typeface="+mn-lt"/>
              </a:rPr>
            </a:br>
            <a:r>
              <a:rPr lang="ru-RU" sz="4000" b="1" dirty="0">
                <a:solidFill>
                  <a:srgbClr val="EE7F1E"/>
                </a:solidFill>
                <a:latin typeface="+mn-lt"/>
              </a:rPr>
              <a:t>сердечной недостаточностью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26961" y="5062654"/>
            <a:ext cx="5840096" cy="10482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Р</a:t>
            </a:r>
            <a:r>
              <a:rPr lang="ru-RU" sz="2400" dirty="0" smtClean="0">
                <a:solidFill>
                  <a:srgbClr val="FF0000"/>
                </a:solidFill>
              </a:rPr>
              <a:t>егиональный </a:t>
            </a:r>
            <a:r>
              <a:rPr lang="ru-RU" sz="2400" dirty="0" smtClean="0">
                <a:solidFill>
                  <a:srgbClr val="FF0000"/>
                </a:solidFill>
              </a:rPr>
              <a:t>центр ХСН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Алтайский краевой кардиологический диспансер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1285DB6-3B35-4E6B-BD4D-CA69802D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Одышка</a:t>
            </a:r>
            <a:endParaRPr lang="ru-RU" b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7A56C4-D398-434D-AF8F-4EEDD1EB9DFB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Терещенко С.Н.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Сердечная недостаточность. Памятка для пациентов, членов их семей и друзей. 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www.hfrus.com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/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literatura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E7C650C3-1E29-42C1-9C7C-8E6ACF1DBDEF}"/>
              </a:ext>
            </a:extLst>
          </p:cNvPr>
          <p:cNvSpPr txBox="1">
            <a:spLocks/>
          </p:cNvSpPr>
          <p:nvPr/>
        </p:nvSpPr>
        <p:spPr>
          <a:xfrm>
            <a:off x="287338" y="1566863"/>
            <a:ext cx="2787650" cy="2857500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Одышка формируется </a:t>
            </a:r>
            <a:br>
              <a:rPr lang="ru-RU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из-за застоя крови в легких </a:t>
            </a:r>
            <a:br>
              <a:rPr lang="ru-RU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(в малом кругу </a:t>
            </a:r>
            <a:br>
              <a:rPr lang="ru-RU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кровообращения).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Жидкость из сосудов </a:t>
            </a:r>
            <a:br>
              <a:rPr lang="ru-RU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выходит в пространство </a:t>
            </a:r>
            <a:br>
              <a:rPr lang="ru-RU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легких, вызывая </a:t>
            </a:r>
            <a:br>
              <a:rPr lang="ru-RU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затруднение дыхания.</a:t>
            </a:r>
          </a:p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xmlns="" id="{890604E0-875F-4684-93DA-0A65D9723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3938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7AC6B6B-3D78-496B-84D4-911921B8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Слабость и утомляемость</a:t>
            </a:r>
            <a:endParaRPr lang="ru-RU" b="0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41B6E5D8-C1B9-43C6-B207-8EE49F0FB5C1}"/>
              </a:ext>
            </a:extLst>
          </p:cNvPr>
          <p:cNvSpPr txBox="1">
            <a:spLocks/>
          </p:cNvSpPr>
          <p:nvPr/>
        </p:nvSpPr>
        <p:spPr>
          <a:xfrm>
            <a:off x="287338" y="1566863"/>
            <a:ext cx="4916487" cy="3702050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Мышцы не получают достаточно кислорода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и питательных веществ, поэтому даже после полноценного ночного сна Вы можете чувствовать себя утомленными.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Нагрузки, которые раньше переносились хорошо, теперь вызывают чувство усталости (желание посидеть или полежать).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Требуется дополнительный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дневной отдых.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A5B826-1C70-495C-8084-FA1ECB5B737C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  <p:pic>
        <p:nvPicPr>
          <p:cNvPr id="20485" name="Picture 6">
            <a:extLst>
              <a:ext uri="{FF2B5EF4-FFF2-40B4-BE49-F238E27FC236}">
                <a16:creationId xmlns:a16="http://schemas.microsoft.com/office/drawing/2014/main" xmlns="" id="{9D82FDEB-793E-46C4-B6F7-91AD97062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877888"/>
            <a:ext cx="10571163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A4B3CA8-7E52-428F-8CB7-3824FAD2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Учащенное сердцебиение</a:t>
            </a:r>
            <a:endParaRPr lang="ru-RU" b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732A2CD-1F01-4A96-A91A-BBD796CD335A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Терещенко С.Н.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Сердечная недостаточность. Памятка для пациентов, членов их семей и друзей. 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www.hfrus.com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/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literatura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31C8E57-2F61-4B39-A043-9DA3C201612A}"/>
              </a:ext>
            </a:extLst>
          </p:cNvPr>
          <p:cNvSpPr txBox="1">
            <a:spLocks/>
          </p:cNvSpPr>
          <p:nvPr/>
        </p:nvSpPr>
        <p:spPr>
          <a:xfrm>
            <a:off x="287338" y="1274763"/>
            <a:ext cx="2871787" cy="5213350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В начале заболевания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сердцебиение возникает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при небольших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физических нагрузках,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а при прогрессировании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заболевания и в покое. 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Иногда возникают приступы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сердцебиения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продолжительностью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от нескольких минут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до нескольких часов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и даже дней. 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В такой ситуации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необходимо немедленно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обратиться к врачу.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509" name="Picture 6">
            <a:extLst>
              <a:ext uri="{FF2B5EF4-FFF2-40B4-BE49-F238E27FC236}">
                <a16:creationId xmlns:a16="http://schemas.microsoft.com/office/drawing/2014/main" xmlns="" id="{E85034BC-A694-4A7E-A437-FFB6F3D0C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981075"/>
            <a:ext cx="9788525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4C60AD4-B36B-44A6-87D1-06E39A18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Снижение аппетита при ХСН</a:t>
            </a:r>
            <a:endParaRPr lang="ru-RU" b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2F880DC-63F7-4AD9-8CF5-B20D2AB7D146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Терещенко С.Н.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Сердечная недостаточность. Памятка для пациентов, членов их семей и друзей. 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www.hfrus.com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/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literatura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2D5E09B2-95B0-4AD2-AB85-BE6768460B17}"/>
              </a:ext>
            </a:extLst>
          </p:cNvPr>
          <p:cNvSpPr txBox="1">
            <a:spLocks/>
          </p:cNvSpPr>
          <p:nvPr/>
        </p:nvSpPr>
        <p:spPr>
          <a:xfrm>
            <a:off x="287338" y="1903413"/>
            <a:ext cx="4224337" cy="2530475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Нарушения в пищеварительной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системе характерно для ХСН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и возникает как следствие недостатка кислорода тканям и рефлекторных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влияний нервной системы,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а также скопления жидкости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в брюшной полости.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533" name="Picture 6">
            <a:extLst>
              <a:ext uri="{FF2B5EF4-FFF2-40B4-BE49-F238E27FC236}">
                <a16:creationId xmlns:a16="http://schemas.microsoft.com/office/drawing/2014/main" xmlns="" id="{26EEDE49-AFB2-4AF6-9756-C50F93FEF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962025"/>
            <a:ext cx="9809162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2EA2A8-6A26-41A2-B41B-A1B36A6F09FF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Терещенко С.Н.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Сердечная недостаточность. Памятка для пациентов, членов их семей и друзей. 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www.hfrus.com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/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literatura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298629F6-B28E-4F0D-9BA8-D5213A6424E7}"/>
              </a:ext>
            </a:extLst>
          </p:cNvPr>
          <p:cNvSpPr txBox="1">
            <a:spLocks/>
          </p:cNvSpPr>
          <p:nvPr/>
        </p:nvSpPr>
        <p:spPr>
          <a:xfrm>
            <a:off x="287338" y="2771775"/>
            <a:ext cx="4224337" cy="2441575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При ХСН из-за нарушения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работы почек мочеиспускание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может быть редким,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усиливаться в ночное время.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Если вы принимаете диуретики,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то позывы к мочеиспусканию могут учащаться, возникать внезапно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и не в подходящее время. 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63333C4-6992-42AE-AD08-7EF893074B0B}"/>
              </a:ext>
            </a:extLst>
          </p:cNvPr>
          <p:cNvSpPr/>
          <p:nvPr/>
        </p:nvSpPr>
        <p:spPr>
          <a:xfrm>
            <a:off x="2399740" y="493652"/>
            <a:ext cx="5270090" cy="5161935"/>
          </a:xfrm>
          <a:prstGeom prst="ellipse">
            <a:avLst/>
          </a:prstGeom>
          <a:gradFill flip="none" rotWithShape="1">
            <a:gsLst>
              <a:gs pos="68000">
                <a:srgbClr val="F5F0AB">
                  <a:lumMod val="100000"/>
                  <a:alpha val="0"/>
                </a:srgbClr>
              </a:gs>
              <a:gs pos="0">
                <a:srgbClr val="F1A079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9" name="Picture 6">
            <a:extLst>
              <a:ext uri="{FF2B5EF4-FFF2-40B4-BE49-F238E27FC236}">
                <a16:creationId xmlns:a16="http://schemas.microsoft.com/office/drawing/2014/main" xmlns="" id="{5A7F3448-668A-4C3E-98CC-2A089497E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112838"/>
            <a:ext cx="9990138" cy="562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DAB9A180-40F8-4DBB-AAEA-862FFAEA1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Частота мочеиспускания</a:t>
            </a:r>
            <a:endParaRPr lang="ru-RU" b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>
            <a:extLst>
              <a:ext uri="{FF2B5EF4-FFF2-40B4-BE49-F238E27FC236}">
                <a16:creationId xmlns:a16="http://schemas.microsoft.com/office/drawing/2014/main" xmlns="" id="{729D3565-6F47-4654-99A2-2F74D1D5E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377950"/>
            <a:ext cx="9077325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B61CEA90-EA2A-435F-8669-EABB6943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Внезапное увеличение веса</a:t>
            </a:r>
            <a:endParaRPr lang="ru-RU" b="0">
              <a:latin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AF6CB444-C850-46AF-B967-1238D244E342}"/>
              </a:ext>
            </a:extLst>
          </p:cNvPr>
          <p:cNvSpPr txBox="1">
            <a:spLocks/>
          </p:cNvSpPr>
          <p:nvPr/>
        </p:nvSpPr>
        <p:spPr>
          <a:xfrm>
            <a:off x="142875" y="1311275"/>
            <a:ext cx="8816975" cy="998538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Внезапное увеличение веса при ХСН может быть следствием застоя жидкости.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Из-за недостаточной насосной функции сердца кровь застаивается и жидкость из крови выходит в органы и ткани, что проявляется резким увеличением веса. 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ECDA91D-F3AC-4EB5-9434-078BEFA8FF75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4687067-DFED-441A-A8DB-439E5066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Отеки </a:t>
            </a:r>
            <a:endParaRPr lang="ru-RU" b="0">
              <a:latin typeface="+mn-lt"/>
            </a:endParaRPr>
          </a:p>
        </p:txBody>
      </p:sp>
      <p:pic>
        <p:nvPicPr>
          <p:cNvPr id="25603" name="Picture 5">
            <a:extLst>
              <a:ext uri="{FF2B5EF4-FFF2-40B4-BE49-F238E27FC236}">
                <a16:creationId xmlns:a16="http://schemas.microsoft.com/office/drawing/2014/main" xmlns="" id="{7EAC74BF-AA6C-44AC-8B71-A688E659D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650"/>
            <a:ext cx="90773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D0D021C-F0D1-4630-A9F8-91E7A9930E47}"/>
              </a:ext>
            </a:extLst>
          </p:cNvPr>
          <p:cNvSpPr txBox="1">
            <a:spLocks/>
          </p:cNvSpPr>
          <p:nvPr/>
        </p:nvSpPr>
        <p:spPr>
          <a:xfrm>
            <a:off x="287338" y="1238250"/>
            <a:ext cx="8662987" cy="2317750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Из за нарушения работы сердца кровь застаивается в теле, в результате вода из крови выходит в ткани — образуются отеки.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Отеки сперва появляются в области лодыжек и голеней,  затем могут распространиться  выше и после ночного отдыха не исчезают.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Вначале может возникать пастозность, которую можно заметить по следам от носок, затруднению надеть привычную обувь.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Увеличению массы тела на 1 кг соответствует задержка 1 литра жидкости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F7CDA2-6829-4FCE-9930-08CE53C96517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24A2310-6264-48DA-B6C5-B325F930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Ночное удушье</a:t>
            </a:r>
            <a:endParaRPr lang="ru-RU" b="0">
              <a:latin typeface="+mn-lt"/>
            </a:endParaRPr>
          </a:p>
        </p:txBody>
      </p:sp>
      <p:pic>
        <p:nvPicPr>
          <p:cNvPr id="26627" name="Picture 5">
            <a:extLst>
              <a:ext uri="{FF2B5EF4-FFF2-40B4-BE49-F238E27FC236}">
                <a16:creationId xmlns:a16="http://schemas.microsoft.com/office/drawing/2014/main" xmlns="" id="{868C5DE9-6FF2-428C-B37E-5CFBDE582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7950"/>
            <a:ext cx="9077325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7E9CCC4D-EE2F-4CC4-AD83-3BD348BDB75A}"/>
              </a:ext>
            </a:extLst>
          </p:cNvPr>
          <p:cNvSpPr txBox="1">
            <a:spLocks/>
          </p:cNvSpPr>
          <p:nvPr/>
        </p:nvSpPr>
        <p:spPr>
          <a:xfrm>
            <a:off x="188913" y="1789113"/>
            <a:ext cx="3206750" cy="2949575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Для сердечной недостаточности характерным признаком является чувство нехватки воздуха в ночное время, от которого пациент внезапно просыпается. Обычно это состояние облегчается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при смене горизонтального положения на сидячее.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A51206C-5979-47A9-8736-C24B908B4A36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862E807-91EB-489E-A3F5-C1E3FDC76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0"/>
            <a:ext cx="8124825" cy="968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Классификация ХСН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D5A76A76-6786-4185-AFC7-A8A3939A3504}"/>
              </a:ext>
            </a:extLst>
          </p:cNvPr>
          <p:cNvSpPr/>
          <p:nvPr/>
        </p:nvSpPr>
        <p:spPr>
          <a:xfrm>
            <a:off x="1393825" y="1535113"/>
            <a:ext cx="7962900" cy="39052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>
                <a:solidFill>
                  <a:schemeClr val="accent2">
                    <a:lumMod val="75000"/>
                  </a:schemeClr>
                </a:solidFill>
              </a:rPr>
              <a:t>IV </a:t>
            </a:r>
            <a:r>
              <a:rPr lang="ru-RU" sz="2000" b="1" kern="0">
                <a:solidFill>
                  <a:schemeClr val="accent2">
                    <a:lumMod val="75000"/>
                  </a:schemeClr>
                </a:solidFill>
              </a:rPr>
              <a:t>Функциональных Класса (по </a:t>
            </a:r>
            <a:r>
              <a:rPr lang="en-US" sz="2000" b="1" kern="0">
                <a:solidFill>
                  <a:schemeClr val="accent2">
                    <a:lumMod val="75000"/>
                  </a:schemeClr>
                </a:solidFill>
              </a:rPr>
              <a:t>NYHA New-York Heart Association)</a:t>
            </a:r>
            <a:endParaRPr lang="ru-RU" sz="2000" b="1" ker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8EF45B01-C60C-43E0-8F31-E2F67B14E95D}"/>
              </a:ext>
            </a:extLst>
          </p:cNvPr>
          <p:cNvSpPr/>
          <p:nvPr/>
        </p:nvSpPr>
        <p:spPr>
          <a:xfrm>
            <a:off x="1393825" y="2019300"/>
            <a:ext cx="5746750" cy="3500438"/>
          </a:xfrm>
          <a:prstGeom prst="roundRect">
            <a:avLst>
              <a:gd name="adj" fmla="val 6601"/>
            </a:avLst>
          </a:prstGeom>
          <a:solidFill>
            <a:schemeClr val="bg1"/>
          </a:solidFill>
          <a:ln>
            <a:solidFill>
              <a:srgbClr val="EE7F1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I </a:t>
            </a:r>
            <a:r>
              <a:rPr lang="ru-RU" sz="4000" b="1">
                <a:solidFill>
                  <a:schemeClr val="accent2">
                    <a:lumMod val="75000"/>
                  </a:schemeClr>
                </a:solidFill>
              </a:rPr>
              <a:t>ФК </a:t>
            </a:r>
            <a:r>
              <a:rPr lang="ru-RU" sz="4000">
                <a:solidFill>
                  <a:schemeClr val="accent2">
                    <a:lumMod val="75000"/>
                  </a:schemeClr>
                </a:solidFill>
              </a:rPr>
              <a:t>– самый легкий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II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III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IV</a:t>
            </a:r>
            <a:r>
              <a:rPr lang="ru-RU" sz="4000" b="1">
                <a:solidFill>
                  <a:schemeClr val="accent2">
                    <a:lumMod val="75000"/>
                  </a:schemeClr>
                </a:solidFill>
              </a:rPr>
              <a:t> ФК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en-US" sz="40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>
                <a:solidFill>
                  <a:schemeClr val="accent2">
                    <a:lumMod val="75000"/>
                  </a:schemeClr>
                </a:solidFill>
              </a:rPr>
              <a:t>самый тяжелый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xmlns="" id="{97100C85-93AF-46B4-A3E4-59D27BDF0397}"/>
              </a:ext>
            </a:extLst>
          </p:cNvPr>
          <p:cNvSpPr/>
          <p:nvPr/>
        </p:nvSpPr>
        <p:spPr>
          <a:xfrm>
            <a:off x="1146175" y="2238375"/>
            <a:ext cx="496888" cy="3086100"/>
          </a:xfrm>
          <a:prstGeom prst="downArrow">
            <a:avLst>
              <a:gd name="adj1" fmla="val 33784"/>
              <a:gd name="adj2" fmla="val 129730"/>
            </a:avLst>
          </a:prstGeom>
          <a:solidFill>
            <a:srgbClr val="EE7F1E"/>
          </a:solidFill>
          <a:ln>
            <a:solidFill>
              <a:srgbClr val="EE7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AE0BA3-35F4-48EC-84A8-7E484234CA55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119308C-9DAC-4FD0-B4D1-9904850E2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solidFill>
                  <a:schemeClr val="bg1">
                    <a:lumMod val="95000"/>
                  </a:schemeClr>
                </a:solidFill>
                <a:latin typeface="+mn-lt"/>
              </a:rPr>
              <a:t>Что делать, если установлен диагноз ХСН?</a:t>
            </a:r>
            <a:endParaRPr lang="ru-RU" b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47EBDD9-C453-41C4-9340-214C04ED8DA9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Терещенко С.Н.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Сердечная недостаточность. Памятка для пациентов, членов их семей и друзей. 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www.hfrus.com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/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literatura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BADF4C3F-9900-49D4-B641-02E5D4CA916B}"/>
              </a:ext>
            </a:extLst>
          </p:cNvPr>
          <p:cNvSpPr txBox="1">
            <a:spLocks/>
          </p:cNvSpPr>
          <p:nvPr/>
        </p:nvSpPr>
        <p:spPr>
          <a:xfrm>
            <a:off x="188913" y="1801813"/>
            <a:ext cx="4891087" cy="3868737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Сердечная недостаточность — </a:t>
            </a:r>
            <a:br>
              <a:rPr lang="ru-RU" sz="2000" ker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серьезный диагноз, но это не приговор!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ker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Сегодня существуют доказанные методы </a:t>
            </a:r>
            <a:br>
              <a:rPr lang="ru-RU" sz="2000" ker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замедления прогрессирования болезни, </a:t>
            </a:r>
            <a:br>
              <a:rPr lang="ru-RU" sz="2000" ker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уменьшения симптомов!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ker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Если четко следовать рекомендациям врача </a:t>
            </a:r>
            <a:br>
              <a:rPr lang="ru-RU" sz="2000" ker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по образу жизни, питанию, терапии </a:t>
            </a:r>
            <a:br>
              <a:rPr lang="ru-RU" sz="2000" ker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Вы сможете значительно улучшить </a:t>
            </a:r>
            <a:br>
              <a:rPr lang="ru-RU" sz="2000" ker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свое состояние, качество жизни </a:t>
            </a:r>
            <a:br>
              <a:rPr lang="ru-RU" sz="2000" ker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и продлить свою жизнь!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832272-9DF4-4D1C-BD0E-17041645F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8" r="5235"/>
          <a:stretch/>
        </p:blipFill>
        <p:spPr>
          <a:xfrm>
            <a:off x="4989513" y="2009775"/>
            <a:ext cx="4154487" cy="3452813"/>
          </a:xfrm>
          <a:prstGeom prst="rect">
            <a:avLst/>
          </a:prstGeom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E08B46-4202-4E25-BFF3-FD2916521820}"/>
              </a:ext>
            </a:extLst>
          </p:cNvPr>
          <p:cNvSpPr txBox="1"/>
          <p:nvPr/>
        </p:nvSpPr>
        <p:spPr>
          <a:xfrm>
            <a:off x="5195888" y="6221413"/>
            <a:ext cx="3306762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Изображенные пациенты не являются пациентами с ХСН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4D5983-7201-43CF-AFBC-B51013AB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Круги кровообращения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CA8A79AF-7BD5-4587-9534-DA8BDD683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1468438"/>
            <a:ext cx="4981575" cy="45354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52D3CFE-856A-46B4-84DD-5ACB4285BDF4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Терещенко С.Н.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Сердечная недостаточность. Памятка для пациентов, членов их семей и друзей. 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www.hfrus.com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/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literatura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7C46271-D84B-4407-AD3F-A7C3BA2091F8}"/>
              </a:ext>
            </a:extLst>
          </p:cNvPr>
          <p:cNvSpPr/>
          <p:nvPr/>
        </p:nvSpPr>
        <p:spPr>
          <a:xfrm>
            <a:off x="287338" y="1889125"/>
            <a:ext cx="3263900" cy="36941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  <a:latin typeface="+mn-lt"/>
              </a:rPr>
              <a:t>Кровь обе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c</a:t>
            </a:r>
            <a:r>
              <a:rPr lang="ru-RU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печивает</a:t>
            </a:r>
            <a:r>
              <a:rPr lang="ru-RU">
                <a:solidFill>
                  <a:schemeClr val="accent2">
                    <a:lumMod val="75000"/>
                  </a:schemeClr>
                </a:solidFill>
                <a:latin typeface="+mn-lt"/>
              </a:rPr>
              <a:t> организм кислородом и питательными веществами. </a:t>
            </a:r>
            <a:endParaRPr lang="en-US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  <a:latin typeface="+mn-lt"/>
              </a:rPr>
              <a:t>В организме два круга кровообращения: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  <a:latin typeface="+mn-lt"/>
              </a:rPr>
              <a:t>большой и малый.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  <a:latin typeface="+mn-lt"/>
              </a:rPr>
              <a:t>Большой осуществляет кровообращение во всем организме, малый ответственен за циркуляцию крови только в легких.</a:t>
            </a:r>
            <a:endParaRPr lang="en-US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0D35499-F862-4C4F-99B7-EEEFFBCD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0"/>
            <a:ext cx="8124825" cy="968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Лечение сердечной недостаточности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FEFBEB46-E12E-4A6F-AC79-6E245E22AB12}"/>
              </a:ext>
            </a:extLst>
          </p:cNvPr>
          <p:cNvSpPr/>
          <p:nvPr/>
        </p:nvSpPr>
        <p:spPr>
          <a:xfrm>
            <a:off x="1393825" y="1643063"/>
            <a:ext cx="2432050" cy="4429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A9079D26-E7D6-4D99-B3DF-28C4C4DF3E88}"/>
              </a:ext>
            </a:extLst>
          </p:cNvPr>
          <p:cNvSpPr/>
          <p:nvPr/>
        </p:nvSpPr>
        <p:spPr>
          <a:xfrm>
            <a:off x="1763713" y="2244725"/>
            <a:ext cx="996950" cy="444500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9773082C-EA55-4CE1-B421-11ED87CDB0DA}"/>
              </a:ext>
            </a:extLst>
          </p:cNvPr>
          <p:cNvSpPr/>
          <p:nvPr/>
        </p:nvSpPr>
        <p:spPr>
          <a:xfrm>
            <a:off x="1763713" y="2838450"/>
            <a:ext cx="3038475" cy="444500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FC982FDE-13D5-44B6-B802-C755364883DF}"/>
              </a:ext>
            </a:extLst>
          </p:cNvPr>
          <p:cNvSpPr/>
          <p:nvPr/>
        </p:nvSpPr>
        <p:spPr>
          <a:xfrm>
            <a:off x="1763713" y="3448050"/>
            <a:ext cx="3341687" cy="444500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5462E9BF-C87F-4124-951A-8E3995B9781F}"/>
              </a:ext>
            </a:extLst>
          </p:cNvPr>
          <p:cNvSpPr/>
          <p:nvPr/>
        </p:nvSpPr>
        <p:spPr>
          <a:xfrm>
            <a:off x="1763713" y="4075113"/>
            <a:ext cx="4983162" cy="444500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3222D8EB-FAD8-4CD9-BA89-D489451CA689}"/>
              </a:ext>
            </a:extLst>
          </p:cNvPr>
          <p:cNvSpPr/>
          <p:nvPr/>
        </p:nvSpPr>
        <p:spPr>
          <a:xfrm>
            <a:off x="1763713" y="4668838"/>
            <a:ext cx="3598862" cy="442912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F8A743CA-6789-4993-8B5F-A2906C2484F8}"/>
              </a:ext>
            </a:extLst>
          </p:cNvPr>
          <p:cNvSpPr/>
          <p:nvPr/>
        </p:nvSpPr>
        <p:spPr>
          <a:xfrm>
            <a:off x="1393825" y="1514475"/>
            <a:ext cx="6781800" cy="349885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Лечение состоит из:</a:t>
            </a:r>
          </a:p>
          <a:p>
            <a:pPr lvl="1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bg1"/>
                </a:solidFill>
              </a:rPr>
              <a:t>Диеты</a:t>
            </a:r>
          </a:p>
          <a:p>
            <a:pPr lvl="1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bg1"/>
                </a:solidFill>
              </a:rPr>
              <a:t>Физических упражнений</a:t>
            </a:r>
          </a:p>
          <a:p>
            <a:pPr lvl="1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bg1"/>
                </a:solidFill>
              </a:rPr>
              <a:t>Медикаментозного лечения</a:t>
            </a:r>
          </a:p>
          <a:p>
            <a:pPr lvl="1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bg1"/>
                </a:solidFill>
              </a:rPr>
              <a:t>Мероприятий по изменению образа жизни</a:t>
            </a:r>
          </a:p>
          <a:p>
            <a:pPr lvl="1" algn="just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bg1"/>
                </a:solidFill>
              </a:rPr>
              <a:t>Самоконтроля симптомов ХСН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9E7A63-30EE-4FEB-B879-4E803959E388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1B97B26-5B48-4FA5-8A69-F734AA04D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0"/>
            <a:ext cx="8124825" cy="9683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en-US">
                <a:latin typeface="+mn-lt"/>
              </a:rPr>
              <a:t>Что дает правильное лечение сердечной недостаточности:</a:t>
            </a:r>
            <a:endParaRPr lang="ru-RU">
              <a:latin typeface="+mn-l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F954A87B-1EA5-4270-BD9F-2A1307BB8800}"/>
              </a:ext>
            </a:extLst>
          </p:cNvPr>
          <p:cNvSpPr/>
          <p:nvPr/>
        </p:nvSpPr>
        <p:spPr>
          <a:xfrm>
            <a:off x="1328738" y="1624013"/>
            <a:ext cx="4619625" cy="442912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B9CF611-4B3F-4301-9D3D-DC594E1F371C}"/>
              </a:ext>
            </a:extLst>
          </p:cNvPr>
          <p:cNvSpPr/>
          <p:nvPr/>
        </p:nvSpPr>
        <p:spPr>
          <a:xfrm>
            <a:off x="1328738" y="2254250"/>
            <a:ext cx="5675312" cy="719138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52290402-A889-4B1D-9EDC-70653A8C180C}"/>
              </a:ext>
            </a:extLst>
          </p:cNvPr>
          <p:cNvSpPr/>
          <p:nvPr/>
        </p:nvSpPr>
        <p:spPr>
          <a:xfrm>
            <a:off x="1328738" y="3140075"/>
            <a:ext cx="6154737" cy="444500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74336A80-A23F-42B1-B670-F3CFB0CD3D34}"/>
              </a:ext>
            </a:extLst>
          </p:cNvPr>
          <p:cNvSpPr/>
          <p:nvPr/>
        </p:nvSpPr>
        <p:spPr>
          <a:xfrm>
            <a:off x="1328738" y="3749675"/>
            <a:ext cx="4103687" cy="442913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97D23EA-9540-450D-AE1E-6723C70B7DE4}"/>
              </a:ext>
            </a:extLst>
          </p:cNvPr>
          <p:cNvSpPr/>
          <p:nvPr/>
        </p:nvSpPr>
        <p:spPr>
          <a:xfrm>
            <a:off x="1393825" y="1643063"/>
            <a:ext cx="6781800" cy="349885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bg1"/>
                </a:solidFill>
              </a:rPr>
              <a:t>Увеличение продолжительности жизни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bg1"/>
                </a:solidFill>
              </a:rPr>
              <a:t>Улучшение работы сердца или предупреждение 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дальнейшего ухудшения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bg1"/>
                </a:solidFill>
              </a:rPr>
              <a:t>Уменьшение симптомов сердечной недостаточности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bg1"/>
                </a:solidFill>
              </a:rPr>
              <a:t>Улучшение качества Вашей жизни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DD43F32-1316-47B7-AA3B-46A7775B72EB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3417735-B241-4786-BAE1-9D0893D2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Общие рекомендации по диете</a:t>
            </a:r>
            <a:endParaRPr lang="ru-RU" b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BB09A8F-4506-4B5A-99BC-4B5FA35DC23D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Справочник по диетологии / Под редакцией  В.А. </a:t>
            </a:r>
            <a:r>
              <a:rPr lang="ru-RU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Тутельяна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, М.А. Самсонова  3-е издание, </a:t>
            </a:r>
            <a:r>
              <a:rPr lang="ru-RU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перераб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. и доп.-М.: Медицина, 2002- 544с.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E4B7ED59-CAC2-4D93-93C9-52CA3B6371D1}"/>
              </a:ext>
            </a:extLst>
          </p:cNvPr>
          <p:cNvSpPr txBox="1">
            <a:spLocks/>
          </p:cNvSpPr>
          <p:nvPr/>
        </p:nvSpPr>
        <p:spPr>
          <a:xfrm>
            <a:off x="241300" y="1293813"/>
            <a:ext cx="6169025" cy="4857750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Принимать пищу небольшими порциями, до 5 приемов в день.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Последний прием — не позже чем за 4-5 ч. до сна.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Все блюда готовятся без соли, мясо и рыба  готовятся на пару или отвариваются в воде  или запекаются.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Исключаются: крепкий чай и кофе, какао, </a:t>
            </a:r>
            <a:br>
              <a:rPr lang="ru-RU" sz="2000" b="1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шоколад, острые блюда, копчености.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Ограничиваются овощи, вызывающие метеоризм: редька, чеснок, лук, бобовые,  капуста, газированные напитки. 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Ограничение потребления жидкости менее  1,5 литров необходимо при декомпенсации  сердечной недостаточности. </a:t>
            </a:r>
            <a:br>
              <a:rPr lang="ru-RU" sz="2000" ker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kern="0">
                <a:solidFill>
                  <a:schemeClr val="accent2">
                    <a:lumMod val="75000"/>
                  </a:schemeClr>
                </a:solidFill>
              </a:rPr>
              <a:t>В обычных ситуациях не рекомендуется  употреблять более 2 литров жидкости в сутки.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9EFE3E-BDCC-46C0-98DB-6CDDC0840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57" y="2390775"/>
            <a:ext cx="2767723" cy="2284250"/>
          </a:xfrm>
          <a:prstGeom prst="rect">
            <a:avLst/>
          </a:prstGeom>
          <a:ln>
            <a:noFill/>
          </a:ln>
          <a:effectLst>
            <a:outerShdw blurRad="101600" dist="812800" sx="32000" sy="32000" algn="ctr">
              <a:srgbClr val="EE7F1E">
                <a:alpha val="57000"/>
              </a:srgbClr>
            </a:outerShdw>
          </a:effectLst>
          <a:scene3d>
            <a:camera prst="perspectiveFront" fov="3900000">
              <a:rot lat="0" lon="1800000" rev="0"/>
            </a:camera>
            <a:lightRig rig="glow" dir="t"/>
          </a:scene3d>
          <a:sp3d extrusionH="95250" contourW="12700" prstMaterial="powder">
            <a:bevelT w="63500" h="44450" prst="divot"/>
            <a:bevelB/>
            <a:extrusionClr>
              <a:srgbClr val="EE7F1E"/>
            </a:extrusionClr>
            <a:contourClr>
              <a:srgbClr val="EE7F1E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23BB8C6-3357-44C2-ABE1-C7962C2EE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Что нужно есть при ХСН</a:t>
            </a:r>
            <a:endParaRPr lang="ru-RU" b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0536B7E-25CB-4013-8237-8B19A240B0A8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Справочник по диетологии / Под редакцией  В.А. </a:t>
            </a:r>
            <a:r>
              <a:rPr lang="ru-RU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Тутельяна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, М.А. Самсонова  3-е издание, </a:t>
            </a:r>
            <a:r>
              <a:rPr lang="ru-RU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перераб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. и доп.-М.: Медицина, 2002- 544с.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Teardrop 1">
            <a:extLst>
              <a:ext uri="{FF2B5EF4-FFF2-40B4-BE49-F238E27FC236}">
                <a16:creationId xmlns:a16="http://schemas.microsoft.com/office/drawing/2014/main" xmlns="" id="{D3C13F0E-189E-490F-9204-F0E68E5C7ED1}"/>
              </a:ext>
            </a:extLst>
          </p:cNvPr>
          <p:cNvSpPr/>
          <p:nvPr/>
        </p:nvSpPr>
        <p:spPr>
          <a:xfrm>
            <a:off x="1447800" y="4043363"/>
            <a:ext cx="1747838" cy="1668462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xmlns="" id="{89D6C131-F4B5-4DF1-9034-0CD361BCC586}"/>
              </a:ext>
            </a:extLst>
          </p:cNvPr>
          <p:cNvSpPr/>
          <p:nvPr/>
        </p:nvSpPr>
        <p:spPr>
          <a:xfrm rot="16200000">
            <a:off x="5333206" y="4002882"/>
            <a:ext cx="1749425" cy="1668462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6C8E584-AE38-4FD2-956B-73F7BE40C96C}"/>
              </a:ext>
            </a:extLst>
          </p:cNvPr>
          <p:cNvSpPr/>
          <p:nvPr/>
        </p:nvSpPr>
        <p:spPr>
          <a:xfrm>
            <a:off x="5467350" y="4514850"/>
            <a:ext cx="13970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Молочные продукты</a:t>
            </a:r>
            <a:endParaRPr lang="en-US" sz="2000" b="1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5FE3B9C-35A3-43B7-8C1A-3E9B49E87D0C}"/>
              </a:ext>
            </a:extLst>
          </p:cNvPr>
          <p:cNvSpPr/>
          <p:nvPr/>
        </p:nvSpPr>
        <p:spPr>
          <a:xfrm>
            <a:off x="1562100" y="4414838"/>
            <a:ext cx="1519238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Овощи вареные, запеченные</a:t>
            </a:r>
            <a:endParaRPr lang="en-US" sz="2000" b="1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xmlns="" id="{D0AD28C2-D178-469D-ACB7-F9FBA995CD18}"/>
              </a:ext>
            </a:extLst>
          </p:cNvPr>
          <p:cNvSpPr/>
          <p:nvPr/>
        </p:nvSpPr>
        <p:spPr>
          <a:xfrm flipV="1">
            <a:off x="1447800" y="1681163"/>
            <a:ext cx="1747838" cy="1668462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/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xmlns="" id="{0A57B7EA-361A-4D16-9199-F94A6C7E3341}"/>
              </a:ext>
            </a:extLst>
          </p:cNvPr>
          <p:cNvSpPr>
            <a:spLocks/>
          </p:cNvSpPr>
          <p:nvPr/>
        </p:nvSpPr>
        <p:spPr>
          <a:xfrm rot="5400000" flipV="1">
            <a:off x="5334000" y="1641476"/>
            <a:ext cx="1747837" cy="1668462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08E46DB-9EA7-4984-B9E2-C955758248E3}"/>
              </a:ext>
            </a:extLst>
          </p:cNvPr>
          <p:cNvSpPr/>
          <p:nvPr/>
        </p:nvSpPr>
        <p:spPr>
          <a:xfrm>
            <a:off x="1665288" y="2216150"/>
            <a:ext cx="13112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Хлеб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И злаки</a:t>
            </a:r>
            <a:endParaRPr lang="en-US" sz="2000" b="1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B0F8E7B-8724-4E0E-9207-5D72F90AE058}"/>
              </a:ext>
            </a:extLst>
          </p:cNvPr>
          <p:cNvSpPr/>
          <p:nvPr/>
        </p:nvSpPr>
        <p:spPr>
          <a:xfrm>
            <a:off x="5551488" y="2322513"/>
            <a:ext cx="131286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Супы</a:t>
            </a:r>
            <a:endParaRPr lang="en-US" sz="2000" b="1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5D215C4-12D2-49BF-883E-D0E284B1425F}"/>
              </a:ext>
            </a:extLst>
          </p:cNvPr>
          <p:cNvSpPr/>
          <p:nvPr/>
        </p:nvSpPr>
        <p:spPr>
          <a:xfrm>
            <a:off x="3325813" y="2776538"/>
            <a:ext cx="1839912" cy="183991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  Мясо, птица</a:t>
            </a: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D8BAB4F-9B0F-4AB5-983E-388B89B9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0"/>
            <a:ext cx="8124825" cy="968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Употребление поваренной соли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FF47E7-6581-487E-93BF-4911D988D930}"/>
              </a:ext>
            </a:extLst>
          </p:cNvPr>
          <p:cNvSpPr/>
          <p:nvPr/>
        </p:nvSpPr>
        <p:spPr>
          <a:xfrm>
            <a:off x="0" y="6537325"/>
            <a:ext cx="8054975" cy="238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Национальные рекомендации ОССН, РКО и РНМОТ по диагностике и лечению ХСН (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4-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й пересмотр)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/ Сердечная Недостаточность. 2013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;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Том 14, № 7(81)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7C4FD454-7B36-4910-AC91-5877FC1F44D0}"/>
              </a:ext>
            </a:extLst>
          </p:cNvPr>
          <p:cNvSpPr txBox="1">
            <a:spLocks/>
          </p:cNvSpPr>
          <p:nvPr/>
        </p:nvSpPr>
        <p:spPr>
          <a:xfrm>
            <a:off x="606425" y="1527175"/>
            <a:ext cx="5934075" cy="1917700"/>
          </a:xfrm>
          <a:prstGeom prst="rect">
            <a:avLst/>
          </a:prstGeom>
          <a:gradFill>
            <a:gsLst>
              <a:gs pos="25000">
                <a:srgbClr val="FF0000"/>
              </a:gs>
              <a:gs pos="100000">
                <a:srgbClr val="FF0000">
                  <a:alpha val="0"/>
                </a:srgb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b="1">
                <a:solidFill>
                  <a:schemeClr val="bg1"/>
                </a:solidFill>
              </a:rPr>
              <a:t>Соль – основной источник натрия. Если Вы употребляете 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с пищей много соли, в Вашем организме задерживается 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жидкость (вода), затрудняя работу сердца и вызывая отеки. </a:t>
            </a:r>
          </a:p>
        </p:txBody>
      </p:sp>
      <p:grpSp>
        <p:nvGrpSpPr>
          <p:cNvPr id="34821" name="Group 6">
            <a:extLst>
              <a:ext uri="{FF2B5EF4-FFF2-40B4-BE49-F238E27FC236}">
                <a16:creationId xmlns:a16="http://schemas.microsoft.com/office/drawing/2014/main" xmlns="" id="{8421C4AC-6577-4323-908A-CB489B7602B9}"/>
              </a:ext>
            </a:extLst>
          </p:cNvPr>
          <p:cNvGrpSpPr>
            <a:grpSpLocks/>
          </p:cNvGrpSpPr>
          <p:nvPr/>
        </p:nvGrpSpPr>
        <p:grpSpPr bwMode="auto">
          <a:xfrm>
            <a:off x="6167438" y="1527175"/>
            <a:ext cx="1681162" cy="1624013"/>
            <a:chOff x="6051991" y="1527715"/>
            <a:chExt cx="1681070" cy="162310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00D7BDFA-C232-47F3-9F33-BFFA12D9ACFA}"/>
                </a:ext>
              </a:extLst>
            </p:cNvPr>
            <p:cNvSpPr/>
            <p:nvPr/>
          </p:nvSpPr>
          <p:spPr>
            <a:xfrm>
              <a:off x="6140886" y="1588006"/>
              <a:ext cx="1503280" cy="15025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/>
                <a:t>   </a:t>
              </a:r>
            </a:p>
          </p:txBody>
        </p:sp>
        <p:pic>
          <p:nvPicPr>
            <p:cNvPr id="34824" name="Picture 2">
              <a:extLst>
                <a:ext uri="{FF2B5EF4-FFF2-40B4-BE49-F238E27FC236}">
                  <a16:creationId xmlns:a16="http://schemas.microsoft.com/office/drawing/2014/main" xmlns="" id="{7283284F-B40D-4086-A8F5-7E7F30F16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5022" y="1655782"/>
              <a:ext cx="935005" cy="1366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Знак запрета 5">
              <a:extLst>
                <a:ext uri="{FF2B5EF4-FFF2-40B4-BE49-F238E27FC236}">
                  <a16:creationId xmlns:a16="http://schemas.microsoft.com/office/drawing/2014/main" xmlns="" id="{CBB58F53-5E48-4536-A0CC-D8441BB9FF1B}"/>
                </a:ext>
              </a:extLst>
            </p:cNvPr>
            <p:cNvSpPr/>
            <p:nvPr/>
          </p:nvSpPr>
          <p:spPr bwMode="auto">
            <a:xfrm>
              <a:off x="6051991" y="1527715"/>
              <a:ext cx="1681070" cy="1623102"/>
            </a:xfrm>
            <a:prstGeom prst="noSmoking">
              <a:avLst>
                <a:gd name="adj" fmla="val 716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D8BAED6-94FD-4227-ACF5-800EADB332FB}"/>
              </a:ext>
            </a:extLst>
          </p:cNvPr>
          <p:cNvSpPr/>
          <p:nvPr/>
        </p:nvSpPr>
        <p:spPr>
          <a:xfrm>
            <a:off x="606425" y="3709988"/>
            <a:ext cx="8999538" cy="2673350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/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  <a:latin typeface="+mn-lt"/>
              </a:rPr>
              <a:t>При сердечной недостаточности требуется ограничение приема поваренной соли, причем тем большее, 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  <a:latin typeface="+mn-lt"/>
              </a:rPr>
              <a:t>чем </a:t>
            </a:r>
            <a:r>
              <a:rPr lang="ru-RU" sz="2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выраженнее</a:t>
            </a:r>
            <a:r>
              <a:rPr lang="ru-RU" sz="2000">
                <a:solidFill>
                  <a:schemeClr val="accent2">
                    <a:lumMod val="75000"/>
                  </a:schemeClr>
                </a:solidFill>
                <a:latin typeface="+mn-lt"/>
              </a:rPr>
              <a:t> у Вас симптомы болезни: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  <a:latin typeface="+mn-lt"/>
              </a:rPr>
              <a:t>1) </a:t>
            </a:r>
            <a:r>
              <a:rPr lang="ru-RU" sz="2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I</a:t>
            </a:r>
            <a:r>
              <a:rPr lang="ru-RU" sz="2000">
                <a:solidFill>
                  <a:schemeClr val="accent2">
                    <a:lumMod val="75000"/>
                  </a:schemeClr>
                </a:solidFill>
                <a:latin typeface="+mn-lt"/>
              </a:rPr>
              <a:t> ФК – не употреблять соленой пищи (до 3 г соли);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  <a:latin typeface="+mn-lt"/>
              </a:rPr>
              <a:t>2) II ФК – плюс не досаливать пищу (до 1,5 г соли);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  <a:latin typeface="+mn-lt"/>
              </a:rPr>
              <a:t>3) III ФК – плюс продукты с уменьшенным содержанием </a:t>
            </a:r>
          </a:p>
          <a:p>
            <a:pPr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соли и приготовление без соли (&lt;1,0 г соли).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233D412-F509-467B-8A0B-1230EFE27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0"/>
            <a:ext cx="8124825" cy="968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latin typeface="+mn-lt"/>
              </a:rPr>
              <a:t>Алкоголь</a:t>
            </a:r>
            <a:endParaRPr lang="en-US" kern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0E1517-710A-4816-93A6-0357F99FE565}"/>
              </a:ext>
            </a:extLst>
          </p:cNvPr>
          <p:cNvSpPr/>
          <p:nvPr/>
        </p:nvSpPr>
        <p:spPr>
          <a:xfrm>
            <a:off x="0" y="6537325"/>
            <a:ext cx="8054975" cy="238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Национальные рекомендации ОССН, РКО и РНМОТ по диагностике и лечению ХСН (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4-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й пересмотр)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/ Сердечная Недостаточность. 2013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;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Том 14, № 7(81)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3BF93760-1068-4440-AFB3-ED2CF1A3413A}"/>
              </a:ext>
            </a:extLst>
          </p:cNvPr>
          <p:cNvSpPr txBox="1">
            <a:spLocks/>
          </p:cNvSpPr>
          <p:nvPr/>
        </p:nvSpPr>
        <p:spPr>
          <a:xfrm>
            <a:off x="606425" y="2093913"/>
            <a:ext cx="5092700" cy="666750"/>
          </a:xfrm>
          <a:prstGeom prst="rect">
            <a:avLst/>
          </a:prstGeom>
          <a:gradFill>
            <a:gsLst>
              <a:gs pos="25000">
                <a:srgbClr val="FF0000"/>
              </a:gs>
              <a:gs pos="100000">
                <a:srgbClr val="FF0000">
                  <a:alpha val="0"/>
                </a:srgb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>
                <a:solidFill>
                  <a:schemeClr val="bg1"/>
                </a:solidFill>
              </a:rPr>
              <a:t>Алкоголь строго запрещен для больных </a:t>
            </a:r>
            <a:br>
              <a:rPr lang="ru-RU" sz="2000" b="1">
                <a:solidFill>
                  <a:schemeClr val="bg1"/>
                </a:solidFill>
              </a:rPr>
            </a:br>
            <a:r>
              <a:rPr lang="ru-RU" sz="2000" b="1">
                <a:solidFill>
                  <a:schemeClr val="bg1"/>
                </a:solidFill>
              </a:rPr>
              <a:t>с алкогольной </a:t>
            </a:r>
            <a:r>
              <a:rPr lang="ru-RU" sz="2000" b="1" err="1">
                <a:solidFill>
                  <a:schemeClr val="bg1"/>
                </a:solidFill>
              </a:rPr>
              <a:t>кардиопатией</a:t>
            </a:r>
            <a:r>
              <a:rPr lang="ru-RU" sz="2000" b="1">
                <a:solidFill>
                  <a:schemeClr val="bg1"/>
                </a:solidFill>
              </a:rPr>
              <a:t>!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7743E12-F78D-4FDD-B650-9CFB94A35916}"/>
              </a:ext>
            </a:extLst>
          </p:cNvPr>
          <p:cNvSpPr/>
          <p:nvPr/>
        </p:nvSpPr>
        <p:spPr>
          <a:xfrm>
            <a:off x="606425" y="3279775"/>
            <a:ext cx="5246688" cy="708025"/>
          </a:xfrm>
          <a:prstGeom prst="rect">
            <a:avLst/>
          </a:prstGeom>
          <a:gradFill>
            <a:gsLst>
              <a:gs pos="4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rgbClr val="EE7F1E"/>
                </a:solidFill>
                <a:latin typeface="+mn-lt"/>
              </a:rPr>
              <a:t>Алкоголь при ХСН допустим в небольших </a:t>
            </a:r>
            <a:br>
              <a:rPr lang="ru-RU" sz="2000">
                <a:solidFill>
                  <a:srgbClr val="EE7F1E"/>
                </a:solidFill>
                <a:latin typeface="+mn-lt"/>
              </a:rPr>
            </a:br>
            <a:r>
              <a:rPr lang="ru-RU" sz="2000">
                <a:solidFill>
                  <a:srgbClr val="EE7F1E"/>
                </a:solidFill>
                <a:latin typeface="+mn-lt"/>
              </a:rPr>
              <a:t>количествах, если врач не запретил Вам!</a:t>
            </a:r>
            <a:endParaRPr lang="en-US" sz="2000">
              <a:solidFill>
                <a:srgbClr val="EE7F1E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B18D9B-461D-4409-877A-41FD9B0EB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63" y="1519238"/>
            <a:ext cx="3348037" cy="2879725"/>
          </a:xfrm>
          <a:prstGeom prst="rect">
            <a:avLst/>
          </a:prstGeom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D698CFD-AEB1-4928-928B-283598D2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0"/>
            <a:ext cx="8124825" cy="968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solidFill>
                  <a:schemeClr val="bg1">
                    <a:lumMod val="95000"/>
                  </a:schemeClr>
                </a:solidFill>
                <a:latin typeface="+mn-lt"/>
              </a:rPr>
              <a:t>Курение</a:t>
            </a:r>
            <a:endParaRPr lang="en-US" kern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A35A2AE-A617-4343-B259-64EC2499B78A}"/>
              </a:ext>
            </a:extLst>
          </p:cNvPr>
          <p:cNvSpPr/>
          <p:nvPr/>
        </p:nvSpPr>
        <p:spPr>
          <a:xfrm>
            <a:off x="0" y="6537325"/>
            <a:ext cx="8054975" cy="238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Национальные рекомендации ОССН, РКО и РНМОТ по диагностике и лечению ХСН (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4-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й пересмотр)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/ Сердечная Недостаточность. 2013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;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Том 14, № 7(81)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FFA87CA8-9782-44B5-BA29-60D345024F22}"/>
              </a:ext>
            </a:extLst>
          </p:cNvPr>
          <p:cNvSpPr txBox="1">
            <a:spLocks/>
          </p:cNvSpPr>
          <p:nvPr/>
        </p:nvSpPr>
        <p:spPr>
          <a:xfrm>
            <a:off x="400050" y="1547813"/>
            <a:ext cx="5934075" cy="479425"/>
          </a:xfrm>
          <a:prstGeom prst="rect">
            <a:avLst/>
          </a:prstGeom>
          <a:gradFill>
            <a:gsLst>
              <a:gs pos="25000">
                <a:srgbClr val="FF0000"/>
              </a:gs>
              <a:gs pos="100000">
                <a:srgbClr val="FF0000">
                  <a:alpha val="0"/>
                </a:srgb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>
                <a:solidFill>
                  <a:schemeClr val="bg1"/>
                </a:solidFill>
              </a:rPr>
              <a:t>Курение крайне вредно для сердца!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94739D62-A0C3-4B2E-918E-586F5C4AFC6B}"/>
              </a:ext>
            </a:extLst>
          </p:cNvPr>
          <p:cNvSpPr txBox="1">
            <a:spLocks/>
          </p:cNvSpPr>
          <p:nvPr/>
        </p:nvSpPr>
        <p:spPr>
          <a:xfrm>
            <a:off x="400050" y="2152650"/>
            <a:ext cx="5934075" cy="665163"/>
          </a:xfrm>
          <a:prstGeom prst="rect">
            <a:avLst/>
          </a:prstGeom>
          <a:gradFill>
            <a:gsLst>
              <a:gs pos="25000">
                <a:srgbClr val="FF0000"/>
              </a:gs>
              <a:gs pos="100000">
                <a:srgbClr val="FF0000">
                  <a:alpha val="0"/>
                </a:srgb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>
                <a:solidFill>
                  <a:schemeClr val="bg1">
                    <a:lumMod val="95000"/>
                  </a:schemeClr>
                </a:solidFill>
              </a:rPr>
              <a:t>Отказ от курения рекомендован </a:t>
            </a:r>
            <a:br>
              <a:rPr lang="ru-RU" sz="1800" b="1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1800" b="1">
                <a:solidFill>
                  <a:schemeClr val="bg1">
                    <a:lumMod val="95000"/>
                  </a:schemeClr>
                </a:solidFill>
              </a:rPr>
              <a:t>всем больным с ХСН!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68F5E916-1B51-480C-AC12-86381E5E80DB}"/>
              </a:ext>
            </a:extLst>
          </p:cNvPr>
          <p:cNvSpPr txBox="1">
            <a:spLocks/>
          </p:cNvSpPr>
          <p:nvPr/>
        </p:nvSpPr>
        <p:spPr>
          <a:xfrm>
            <a:off x="400050" y="2941638"/>
            <a:ext cx="5934075" cy="2236787"/>
          </a:xfrm>
          <a:prstGeom prst="rect">
            <a:avLst/>
          </a:prstGeom>
          <a:gradFill>
            <a:gsLst>
              <a:gs pos="25000">
                <a:srgbClr val="FF0000"/>
              </a:gs>
              <a:gs pos="100000">
                <a:srgbClr val="FF0000">
                  <a:alpha val="0"/>
                </a:srgb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Курение увеличивает риск сердечных 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приступов и усиливает одышку.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Под влиянием никотина учащается ритм 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работы сердца и происходит спазм сосудов, 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что  существенно затрудняет работу сердца.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Курящие больные в 2 раза чаще некурящих </a:t>
            </a:r>
            <a:br>
              <a:rPr lang="ru-RU">
                <a:solidFill>
                  <a:schemeClr val="bg1"/>
                </a:solidFill>
              </a:rPr>
            </a:br>
            <a:r>
              <a:rPr lang="ru-RU">
                <a:solidFill>
                  <a:schemeClr val="bg1"/>
                </a:solidFill>
              </a:rPr>
              <a:t>умирают от сердечно-сосудистых осложнений.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F8ADCA-1B48-440F-964C-5ED1FE79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088" y="1547813"/>
            <a:ext cx="3965575" cy="3630612"/>
          </a:xfrm>
          <a:prstGeom prst="rect">
            <a:avLst/>
          </a:prstGeom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41F989F-6B6B-4E20-A61D-18233A423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0"/>
            <a:ext cx="8124825" cy="968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solidFill>
                  <a:schemeClr val="bg1">
                    <a:lumMod val="95000"/>
                  </a:schemeClr>
                </a:solidFill>
                <a:latin typeface="+mn-lt"/>
              </a:rPr>
              <a:t>Распорядок дня больного с ХСН</a:t>
            </a:r>
            <a:endParaRPr lang="en-US" kern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7086B502-5663-458F-8C7A-24D1D9386ABF}"/>
              </a:ext>
            </a:extLst>
          </p:cNvPr>
          <p:cNvGraphicFramePr>
            <a:graphicFrameLocks noGrp="1"/>
          </p:cNvGraphicFramePr>
          <p:nvPr/>
        </p:nvGraphicFramePr>
        <p:xfrm>
          <a:off x="1515291" y="1860005"/>
          <a:ext cx="6096000" cy="420080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EE7F1E">
                      <a:alpha val="40000"/>
                    </a:srgbClr>
                  </a:outerShdw>
                </a:effectLst>
                <a:tableStyleId>{5C22544A-7EE6-4342-B048-85BDC9FD1C3A}</a:tableStyleId>
              </a:tblPr>
              <a:tblGrid>
                <a:gridCol w="35618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34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69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3204">
                <a:tc>
                  <a:txBody>
                    <a:bodyPr/>
                    <a:lstStyle/>
                    <a:p>
                      <a:r>
                        <a:rPr lang="ru-RU" sz="2000" b="0" i="0" u="none" strike="noStrike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Показатели</a:t>
                      </a:r>
                      <a:r>
                        <a:rPr lang="en-US" sz="2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ru-RU" sz="2000">
                        <a:solidFill>
                          <a:schemeClr val="bg1">
                            <a:lumMod val="9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rgbClr val="EE7F1E"/>
                    </a:solidFill>
                  </a:tcPr>
                </a:tc>
                <a:tc>
                  <a:txBody>
                    <a:bodyPr/>
                    <a:lstStyle/>
                    <a:p>
                      <a:pPr indent="86360"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000" spc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</a:t>
                      </a:r>
                      <a:r>
                        <a:rPr lang="ru-RU" sz="2000" spc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en-US" sz="2000" spc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II </a:t>
                      </a:r>
                      <a:r>
                        <a:rPr lang="ru-RU" sz="2000" spc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ФК</a:t>
                      </a:r>
                      <a:endParaRPr lang="en-US" sz="20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rgbClr val="EE7F1E"/>
                    </a:solidFill>
                  </a:tcPr>
                </a:tc>
                <a:tc>
                  <a:txBody>
                    <a:bodyPr/>
                    <a:lstStyle/>
                    <a:p>
                      <a:pPr indent="85725"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III ФК</a:t>
                      </a:r>
                      <a:endParaRPr lang="en-US" sz="20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rgbClr val="EE7F1E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1905" algn="ctr"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IV ФК</a:t>
                      </a:r>
                      <a:endParaRPr lang="en-US" sz="20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rgbClr val="EE7F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0749">
                <a:tc>
                  <a:txBody>
                    <a:bodyPr/>
                    <a:lstStyle/>
                    <a:p>
                      <a:pPr marL="101600" indent="-25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Дневная полноценная активность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,</a:t>
                      </a:r>
                      <a:r>
                        <a:rPr lang="en-US" sz="2000" spc="0" baseline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час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63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57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19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749">
                <a:tc>
                  <a:txBody>
                    <a:bodyPr/>
                    <a:lstStyle/>
                    <a:p>
                      <a:pPr marL="101600" indent="-25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Дневная сниженная активность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,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час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63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57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19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Более 8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749">
                <a:tc>
                  <a:txBody>
                    <a:bodyPr/>
                    <a:lstStyle/>
                    <a:p>
                      <a:pPr marL="101600" indent="-25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Дневной сон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,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час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63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spc="-1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—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57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19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Более 2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6169">
                <a:tc>
                  <a:txBody>
                    <a:bodyPr/>
                    <a:lstStyle/>
                    <a:p>
                      <a:pPr marL="101600" indent="-25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Ночной сон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,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час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63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57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19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Более 8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9346">
                <a:tc>
                  <a:txBody>
                    <a:bodyPr/>
                    <a:lstStyle/>
                    <a:p>
                      <a:pPr marL="101600" indent="-254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Обязательная продолжительность динамической физической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нагрузки,</a:t>
                      </a:r>
                      <a:r>
                        <a:rPr lang="ru-RU" sz="2000" spc="0" baseline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мин.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636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45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57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30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19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r>
                        <a:rPr lang="en-US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–</a:t>
                      </a:r>
                      <a:r>
                        <a:rPr lang="ru-RU" sz="2000" spc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15</a:t>
                      </a:r>
                      <a:endParaRPr lang="en-US" sz="200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350" marR="63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5ED8784-806A-4524-9FCD-6072E40AE97E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9FF083-8481-47D3-8A38-AB371905E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038" y="3119699"/>
            <a:ext cx="4196273" cy="2794718"/>
          </a:xfrm>
          <a:prstGeom prst="roundRect">
            <a:avLst>
              <a:gd name="adj" fmla="val 6152"/>
            </a:avLst>
          </a:prstGeom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BFC9943B-FC59-455B-83D5-AC06CB91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0"/>
            <a:ext cx="8124825" cy="968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solidFill>
                  <a:schemeClr val="bg1">
                    <a:lumMod val="95000"/>
                  </a:schemeClr>
                </a:solidFill>
                <a:latin typeface="+mn-lt"/>
              </a:rPr>
              <a:t>Физические нагрузки</a:t>
            </a:r>
            <a:endParaRPr lang="en-US" kern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AFB5957D-DDB4-4531-8D63-85C722E70374}"/>
              </a:ext>
            </a:extLst>
          </p:cNvPr>
          <p:cNvSpPr/>
          <p:nvPr/>
        </p:nvSpPr>
        <p:spPr>
          <a:xfrm>
            <a:off x="841375" y="1963738"/>
            <a:ext cx="7651750" cy="1363662"/>
          </a:xfrm>
          <a:prstGeom prst="roundRect">
            <a:avLst>
              <a:gd name="adj" fmla="val 10381"/>
            </a:avLst>
          </a:prstGeom>
          <a:solidFill>
            <a:srgbClr val="EE7F1E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bg1"/>
                </a:solidFill>
              </a:rPr>
              <a:t>Физические нагрузки способствуют увеличению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ru-RU" sz="2000">
                <a:solidFill>
                  <a:schemeClr val="bg1"/>
                </a:solidFill>
              </a:rPr>
              <a:t>выносливости, улучшению качество жизни, замедлению прогрессия кахексии, улучшению течение заболевания, кроме того достоверно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bg1"/>
                </a:solidFill>
              </a:rPr>
              <a:t>замедляется прогрессирование заболевания!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5A05A2D5-0488-4F56-A7C0-6B6017322093}"/>
              </a:ext>
            </a:extLst>
          </p:cNvPr>
          <p:cNvSpPr/>
          <p:nvPr/>
        </p:nvSpPr>
        <p:spPr>
          <a:xfrm>
            <a:off x="655638" y="1535113"/>
            <a:ext cx="7999412" cy="488950"/>
          </a:xfrm>
          <a:prstGeom prst="roundRect">
            <a:avLst>
              <a:gd name="adj" fmla="val 1038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EE7F1E"/>
                </a:solidFill>
              </a:rPr>
              <a:t>Физическая нагрузки рекомендуется всем пациентам с </a:t>
            </a:r>
            <a:r>
              <a:rPr lang="ru-RU" sz="2000" b="1" err="1">
                <a:solidFill>
                  <a:srgbClr val="EE7F1E"/>
                </a:solidFill>
              </a:rPr>
              <a:t>I</a:t>
            </a:r>
            <a:r>
              <a:rPr lang="en-US" sz="2000" b="1">
                <a:solidFill>
                  <a:srgbClr val="EE7F1E"/>
                </a:solidFill>
              </a:rPr>
              <a:t>–</a:t>
            </a:r>
            <a:r>
              <a:rPr lang="ru-RU" sz="2000" b="1">
                <a:solidFill>
                  <a:srgbClr val="EE7F1E"/>
                </a:solidFill>
              </a:rPr>
              <a:t>IV ФК ХСН!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12BCAE-8A80-4CD7-ADEB-FF347AF84397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830F99-9450-4578-B1D2-6CD4DCF8A788}"/>
              </a:ext>
            </a:extLst>
          </p:cNvPr>
          <p:cNvSpPr txBox="1"/>
          <p:nvPr/>
        </p:nvSpPr>
        <p:spPr>
          <a:xfrm>
            <a:off x="4891088" y="6462713"/>
            <a:ext cx="3306762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Изображенные пациенты не являются пациентами с ХСН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F67B6F7-F6A7-4091-9DA3-D60CCE8E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0"/>
            <a:ext cx="8124825" cy="968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solidFill>
                  <a:schemeClr val="bg1">
                    <a:lumMod val="95000"/>
                  </a:schemeClr>
                </a:solidFill>
                <a:latin typeface="+mn-lt"/>
              </a:rPr>
              <a:t>Физические нагрузки</a:t>
            </a:r>
            <a:endParaRPr lang="en-US" kern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E87A2D-EE18-400C-9A16-9C9AB6E0D1F8}"/>
              </a:ext>
            </a:extLst>
          </p:cNvPr>
          <p:cNvSpPr/>
          <p:nvPr/>
        </p:nvSpPr>
        <p:spPr>
          <a:xfrm>
            <a:off x="0" y="6537325"/>
            <a:ext cx="8054975" cy="238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Национальные рекомендации ОССН, РКО и РНМОТ по диагностике и лечению ХСН (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4-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й пересмотр)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/ Сердечная Недостаточность. 2013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;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Том 14, № 7(81)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80D712-9E27-45CA-935E-341495F2E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05" y="1422729"/>
            <a:ext cx="5743643" cy="4851612"/>
          </a:xfrm>
          <a:prstGeom prst="roundRect">
            <a:avLst>
              <a:gd name="adj" fmla="val 36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2102D-9FE1-4191-A470-EC01760F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79375"/>
            <a:ext cx="8124825" cy="8556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solidFill>
                  <a:schemeClr val="bg1">
                    <a:lumMod val="95000"/>
                  </a:schemeClr>
                </a:solidFill>
                <a:latin typeface="+mn-lt"/>
              </a:rPr>
              <a:t>Наиболее частые причины </a:t>
            </a:r>
            <a:r>
              <a:rPr lang="en-US" kern="0">
                <a:solidFill>
                  <a:schemeClr val="bg1">
                    <a:lumMod val="95000"/>
                  </a:schemeClr>
                </a:solidFill>
                <a:latin typeface="+mn-lt"/>
              </a:rPr>
              <a:t/>
            </a:r>
            <a:br>
              <a:rPr lang="en-US" ker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kern="0">
                <a:solidFill>
                  <a:schemeClr val="bg1">
                    <a:lumMod val="95000"/>
                  </a:schemeClr>
                </a:solidFill>
                <a:latin typeface="+mn-lt"/>
              </a:rPr>
              <a:t>сердечной недостаточности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4C178BF9-D428-41FB-B4E2-8366D1BD05C7}"/>
              </a:ext>
            </a:extLst>
          </p:cNvPr>
          <p:cNvSpPr/>
          <p:nvPr/>
        </p:nvSpPr>
        <p:spPr>
          <a:xfrm>
            <a:off x="1530350" y="1533525"/>
            <a:ext cx="5468938" cy="390525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>
                <a:solidFill>
                  <a:schemeClr val="bg1"/>
                </a:solidFill>
              </a:rPr>
              <a:t>Повышенное артериальное давление (гипертония)</a:t>
            </a:r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xmlns="" id="{53799D48-3E4D-4304-BEDA-B7500A883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436688"/>
            <a:ext cx="5857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70C9B585-AE15-4482-AE45-21FC02B629EA}"/>
              </a:ext>
            </a:extLst>
          </p:cNvPr>
          <p:cNvSpPr/>
          <p:nvPr/>
        </p:nvSpPr>
        <p:spPr>
          <a:xfrm>
            <a:off x="1589088" y="2216150"/>
            <a:ext cx="4794250" cy="392113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>
                <a:solidFill>
                  <a:schemeClr val="bg1"/>
                </a:solidFill>
              </a:rPr>
              <a:t>Ишемическая болезнь сердца (стенокардия)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76001C2D-A0EF-404D-844F-79063024E282}"/>
              </a:ext>
            </a:extLst>
          </p:cNvPr>
          <p:cNvSpPr/>
          <p:nvPr/>
        </p:nvSpPr>
        <p:spPr>
          <a:xfrm>
            <a:off x="1530350" y="2892425"/>
            <a:ext cx="3844925" cy="392113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>
                <a:solidFill>
                  <a:schemeClr val="bg1"/>
                </a:solidFill>
              </a:rPr>
              <a:t>Перенесенный инфаркт миокарда 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09EAEF05-F39E-4BEE-84DC-8525F1F89B88}"/>
              </a:ext>
            </a:extLst>
          </p:cNvPr>
          <p:cNvSpPr/>
          <p:nvPr/>
        </p:nvSpPr>
        <p:spPr>
          <a:xfrm>
            <a:off x="1589088" y="3590925"/>
            <a:ext cx="2128837" cy="390525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>
                <a:solidFill>
                  <a:schemeClr val="bg1"/>
                </a:solidFill>
              </a:rPr>
              <a:t>Сахарный диабет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DC72D3D3-8380-4213-AEB2-4440688EBB08}"/>
              </a:ext>
            </a:extLst>
          </p:cNvPr>
          <p:cNvSpPr/>
          <p:nvPr/>
        </p:nvSpPr>
        <p:spPr>
          <a:xfrm>
            <a:off x="1589088" y="4275138"/>
            <a:ext cx="2871787" cy="392112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>
                <a:solidFill>
                  <a:schemeClr val="bg1"/>
                </a:solidFill>
              </a:rPr>
              <a:t>Пороки клапанов сердца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3E6527A-FDE0-4CE0-A970-C14E7EF76259}"/>
              </a:ext>
            </a:extLst>
          </p:cNvPr>
          <p:cNvSpPr/>
          <p:nvPr/>
        </p:nvSpPr>
        <p:spPr>
          <a:xfrm>
            <a:off x="1581150" y="4957763"/>
            <a:ext cx="4008438" cy="392112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>
                <a:solidFill>
                  <a:schemeClr val="bg1"/>
                </a:solidFill>
              </a:rPr>
              <a:t>Чрезмерное употребление алкоголя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CFD4E0CD-FE37-4690-8950-66ED549A6D7D}"/>
              </a:ext>
            </a:extLst>
          </p:cNvPr>
          <p:cNvSpPr/>
          <p:nvPr/>
        </p:nvSpPr>
        <p:spPr>
          <a:xfrm>
            <a:off x="1581150" y="5626100"/>
            <a:ext cx="4622800" cy="390525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>
                <a:solidFill>
                  <a:schemeClr val="bg1"/>
                </a:solidFill>
              </a:rPr>
              <a:t>Инфекционное поражение мышцы сердца</a:t>
            </a:r>
          </a:p>
        </p:txBody>
      </p:sp>
      <p:pic>
        <p:nvPicPr>
          <p:cNvPr id="10251" name="Picture 4">
            <a:extLst>
              <a:ext uri="{FF2B5EF4-FFF2-40B4-BE49-F238E27FC236}">
                <a16:creationId xmlns:a16="http://schemas.microsoft.com/office/drawing/2014/main" xmlns="" id="{F0A683BF-34AA-4509-A855-6E64BF0A5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120900"/>
            <a:ext cx="5857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9">
            <a:extLst>
              <a:ext uri="{FF2B5EF4-FFF2-40B4-BE49-F238E27FC236}">
                <a16:creationId xmlns:a16="http://schemas.microsoft.com/office/drawing/2014/main" xmlns="" id="{4BC071D4-3BA8-41C4-B80D-7F4C0BB0A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492500"/>
            <a:ext cx="585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>
            <a:extLst>
              <a:ext uri="{FF2B5EF4-FFF2-40B4-BE49-F238E27FC236}">
                <a16:creationId xmlns:a16="http://schemas.microsoft.com/office/drawing/2014/main" xmlns="" id="{47CC2703-8725-4DAF-A484-1F869C0EA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176713"/>
            <a:ext cx="5857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2">
            <a:extLst>
              <a:ext uri="{FF2B5EF4-FFF2-40B4-BE49-F238E27FC236}">
                <a16:creationId xmlns:a16="http://schemas.microsoft.com/office/drawing/2014/main" xmlns="" id="{D158C3A4-F985-4687-A7BA-184C76AB3A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5545138"/>
            <a:ext cx="5873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3">
            <a:extLst>
              <a:ext uri="{FF2B5EF4-FFF2-40B4-BE49-F238E27FC236}">
                <a16:creationId xmlns:a16="http://schemas.microsoft.com/office/drawing/2014/main" xmlns="" id="{D4623707-3B9F-49AA-9576-80B2AF85D7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806700"/>
            <a:ext cx="5873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B2CE342-B5D2-495E-8005-5AE94F33E053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740E17B-6796-400D-B1BE-54102326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Контроль веса</a:t>
            </a:r>
            <a:endParaRPr lang="ru-RU" b="0">
              <a:latin typeface="+mn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809D551-8823-47E1-B7DE-AE6E16AC1491}"/>
              </a:ext>
            </a:extLst>
          </p:cNvPr>
          <p:cNvSpPr/>
          <p:nvPr/>
        </p:nvSpPr>
        <p:spPr>
          <a:xfrm>
            <a:off x="671513" y="1182688"/>
            <a:ext cx="7635875" cy="1482725"/>
          </a:xfrm>
          <a:prstGeom prst="roundRect">
            <a:avLst>
              <a:gd name="adj" fmla="val 1038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У пациентов с сердечной недостаточностью часто происходят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резкие изменения веса тела. Поэтому за ними нужно внимательно следить, т.к. эти скачки веса могут указывать на изменения в состоянии здоровья, на выраженность задержки жидкости в организме.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65D0BE02-896B-4C40-9563-F1A6DD8530E4}"/>
              </a:ext>
            </a:extLst>
          </p:cNvPr>
          <p:cNvSpPr txBox="1">
            <a:spLocks/>
          </p:cNvSpPr>
          <p:nvPr/>
        </p:nvSpPr>
        <p:spPr>
          <a:xfrm>
            <a:off x="1382713" y="2936875"/>
            <a:ext cx="5934075" cy="2112963"/>
          </a:xfrm>
          <a:prstGeom prst="rect">
            <a:avLst/>
          </a:prstGeom>
          <a:gradFill>
            <a:gsLst>
              <a:gs pos="25000">
                <a:srgbClr val="EE7F1E"/>
              </a:gs>
              <a:gs pos="100000">
                <a:srgbClr val="EE7F1E">
                  <a:alpha val="0"/>
                </a:srgb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b="1">
                <a:solidFill>
                  <a:schemeClr val="bg1"/>
                </a:solidFill>
              </a:rPr>
              <a:t>Взвешивайтесь каждое утро</a:t>
            </a:r>
            <a:r>
              <a:rPr lang="en-US" sz="2000" b="1">
                <a:solidFill>
                  <a:schemeClr val="bg1"/>
                </a:solidFill>
              </a:rPr>
              <a:t/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ru-RU" sz="2000">
                <a:solidFill>
                  <a:schemeClr val="bg1"/>
                </a:solidFill>
              </a:rPr>
              <a:t>• В одной и той же одежде</a:t>
            </a:r>
            <a:r>
              <a:rPr lang="en-US" sz="2000">
                <a:solidFill>
                  <a:schemeClr val="bg1"/>
                </a:solidFill>
              </a:rPr>
              <a:t/>
            </a:r>
            <a:br>
              <a:rPr lang="en-US" sz="2000">
                <a:solidFill>
                  <a:schemeClr val="bg1"/>
                </a:solidFill>
              </a:rPr>
            </a:br>
            <a:r>
              <a:rPr lang="ru-RU" sz="2000">
                <a:solidFill>
                  <a:schemeClr val="bg1"/>
                </a:solidFill>
              </a:rPr>
              <a:t>• После мочеиспускания</a:t>
            </a:r>
            <a:r>
              <a:rPr lang="en-US" sz="2000">
                <a:solidFill>
                  <a:schemeClr val="bg1"/>
                </a:solidFill>
              </a:rPr>
              <a:t/>
            </a:r>
            <a:br>
              <a:rPr lang="en-US" sz="2000">
                <a:solidFill>
                  <a:schemeClr val="bg1"/>
                </a:solidFill>
              </a:rPr>
            </a:br>
            <a:r>
              <a:rPr lang="ru-RU" sz="2000">
                <a:solidFill>
                  <a:schemeClr val="bg1"/>
                </a:solidFill>
              </a:rPr>
              <a:t>• Перед едой</a:t>
            </a:r>
            <a:r>
              <a:rPr lang="en-US" sz="2000">
                <a:solidFill>
                  <a:schemeClr val="bg1"/>
                </a:solidFill>
              </a:rPr>
              <a:t/>
            </a:r>
            <a:br>
              <a:rPr lang="en-US" sz="2000">
                <a:solidFill>
                  <a:schemeClr val="bg1"/>
                </a:solidFill>
              </a:rPr>
            </a:br>
            <a:r>
              <a:rPr lang="ru-RU" sz="2000">
                <a:solidFill>
                  <a:schemeClr val="bg1"/>
                </a:solidFill>
              </a:rPr>
              <a:t>• На одних и тех же весах</a:t>
            </a:r>
            <a:r>
              <a:rPr lang="en-US" sz="2000">
                <a:solidFill>
                  <a:schemeClr val="bg1"/>
                </a:solidFill>
              </a:rPr>
              <a:t/>
            </a:r>
            <a:br>
              <a:rPr lang="en-US" sz="2000">
                <a:solidFill>
                  <a:schemeClr val="bg1"/>
                </a:solidFill>
              </a:rPr>
            </a:br>
            <a:r>
              <a:rPr lang="ru-RU" sz="2000">
                <a:solidFill>
                  <a:schemeClr val="bg1"/>
                </a:solidFill>
              </a:rPr>
              <a:t>• Записывайте полученные цифры </a:t>
            </a:r>
            <a:r>
              <a:rPr lang="en-US" sz="2000">
                <a:solidFill>
                  <a:schemeClr val="bg1"/>
                </a:solidFill>
              </a:rPr>
              <a:t/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   </a:t>
            </a:r>
            <a:r>
              <a:rPr lang="ru-RU" sz="2000">
                <a:solidFill>
                  <a:schemeClr val="bg1"/>
                </a:solidFill>
              </a:rPr>
              <a:t>в календарь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ru-RU" sz="2000">
                <a:solidFill>
                  <a:schemeClr val="bg1"/>
                </a:solidFill>
              </a:rPr>
              <a:t>или дневник самоконтроля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ABA883E0-471C-4CEE-8DC4-E828BBB980B5}"/>
              </a:ext>
            </a:extLst>
          </p:cNvPr>
          <p:cNvSpPr/>
          <p:nvPr/>
        </p:nvSpPr>
        <p:spPr>
          <a:xfrm>
            <a:off x="369888" y="5430838"/>
            <a:ext cx="7937500" cy="725487"/>
          </a:xfrm>
          <a:prstGeom prst="roundRect">
            <a:avLst>
              <a:gd name="adj" fmla="val 1038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Прирост веса &gt;2 кг за 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~</a:t>
            </a: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1 неделю, скорее всего, свидетельствует 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 b="1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о задержке жидкости в организме и риске развития декомпенсации!</a:t>
            </a: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62850A-8567-4143-89A4-7831EF7DB665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2A7E451-9BBC-4274-82BF-D640D1559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0"/>
            <a:ext cx="8124825" cy="9683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solidFill>
                  <a:schemeClr val="bg1">
                    <a:lumMod val="95000"/>
                  </a:schemeClr>
                </a:solidFill>
                <a:latin typeface="+mn-lt"/>
              </a:rPr>
              <a:t>Соблюдение назначений врача при выписке </a:t>
            </a:r>
            <a:br>
              <a:rPr lang="ru-RU" ker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kern="0">
                <a:solidFill>
                  <a:schemeClr val="bg1">
                    <a:lumMod val="95000"/>
                  </a:schemeClr>
                </a:solidFill>
                <a:latin typeface="+mn-lt"/>
              </a:rPr>
              <a:t>из стационара</a:t>
            </a:r>
            <a:endParaRPr lang="en-US" kern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F03450-086F-4AA2-B4A9-585B919F63D8}"/>
              </a:ext>
            </a:extLst>
          </p:cNvPr>
          <p:cNvSpPr/>
          <p:nvPr/>
        </p:nvSpPr>
        <p:spPr>
          <a:xfrm>
            <a:off x="0" y="6537325"/>
            <a:ext cx="8054975" cy="238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Национальные рекомендации ОССН, РКО и РНМОТ по диагностике и лечению ХСН (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4-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й пересмотр)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/ Сердечная Недостаточность. 2013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;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Том 14, № 7(81)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537F6AFA-585D-416B-9EB8-0CB7CCE35FF0}"/>
              </a:ext>
            </a:extLst>
          </p:cNvPr>
          <p:cNvSpPr txBox="1">
            <a:spLocks/>
          </p:cNvSpPr>
          <p:nvPr/>
        </p:nvSpPr>
        <p:spPr>
          <a:xfrm>
            <a:off x="615950" y="2286000"/>
            <a:ext cx="6183313" cy="2870200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800">
                <a:solidFill>
                  <a:schemeClr val="accent2">
                    <a:lumMod val="75000"/>
                  </a:schemeClr>
                </a:solidFill>
              </a:rPr>
              <a:t>Необходима согласованность 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18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>
                <a:solidFill>
                  <a:schemeClr val="accent2">
                    <a:lumMod val="75000"/>
                  </a:schemeClr>
                </a:solidFill>
              </a:rPr>
              <a:t>назначений в стационаре 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18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>
                <a:solidFill>
                  <a:schemeClr val="accent2">
                    <a:lumMod val="75000"/>
                  </a:schemeClr>
                </a:solidFill>
              </a:rPr>
              <a:t>и в поликлинике!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>
                <a:solidFill>
                  <a:schemeClr val="accent2">
                    <a:lumMod val="75000"/>
                  </a:schemeClr>
                </a:solidFill>
              </a:rPr>
              <a:t>Назначенное лечение 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18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>
                <a:solidFill>
                  <a:schemeClr val="accent2">
                    <a:lumMod val="75000"/>
                  </a:schemeClr>
                </a:solidFill>
              </a:rPr>
              <a:t>не должно отменяться 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18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>
                <a:solidFill>
                  <a:schemeClr val="accent2">
                    <a:lumMod val="75000"/>
                  </a:schemeClr>
                </a:solidFill>
              </a:rPr>
              <a:t>без необходимости, 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18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>
                <a:solidFill>
                  <a:schemeClr val="accent2">
                    <a:lumMod val="75000"/>
                  </a:schemeClr>
                </a:solidFill>
              </a:rPr>
              <a:t>так как это значительно снижает 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18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>
                <a:solidFill>
                  <a:schemeClr val="accent2">
                    <a:lumMod val="75000"/>
                  </a:schemeClr>
                </a:solidFill>
              </a:rPr>
              <a:t>эффективность терапии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>
                <a:solidFill>
                  <a:schemeClr val="accent2">
                    <a:lumMod val="75000"/>
                  </a:schemeClr>
                </a:solidFill>
              </a:rPr>
              <a:t>и может 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18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>
                <a:solidFill>
                  <a:schemeClr val="accent2">
                    <a:lumMod val="75000"/>
                  </a:schemeClr>
                </a:solidFill>
              </a:rPr>
              <a:t>приводить к ухудшению </a:t>
            </a:r>
            <a:r>
              <a:rPr lang="en-US" sz="18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18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>
                <a:solidFill>
                  <a:schemeClr val="accent2">
                    <a:lumMod val="75000"/>
                  </a:schemeClr>
                </a:solidFill>
              </a:rPr>
              <a:t>вашего состояния!</a:t>
            </a:r>
            <a:endParaRPr lang="en-US" sz="18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5BEEC4-0F8D-4D02-9733-D38BE2419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286000"/>
            <a:ext cx="4297363" cy="2870200"/>
          </a:xfrm>
          <a:prstGeom prst="rect">
            <a:avLst/>
          </a:prstGeom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4C091A-E66E-42A7-A95D-97C97A16D35D}"/>
              </a:ext>
            </a:extLst>
          </p:cNvPr>
          <p:cNvSpPr txBox="1"/>
          <p:nvPr/>
        </p:nvSpPr>
        <p:spPr>
          <a:xfrm>
            <a:off x="5026025" y="6270625"/>
            <a:ext cx="3308350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Изображенные пациенты не являются пациентами с ХСН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C903652-6B7C-4D35-8D7F-EE042442A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412162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solidFill>
                  <a:schemeClr val="bg1">
                    <a:lumMod val="95000"/>
                  </a:schemeClr>
                </a:solidFill>
                <a:latin typeface="+mn-lt"/>
              </a:rPr>
              <a:t>Почему важно соблюдать назначения врача?</a:t>
            </a:r>
            <a:endParaRPr lang="en-US" kern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039680-64D0-4FE4-A173-48223FE875D7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Терещенко С.Н.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Сердечная недостаточность. Памятка для пациентов, членов их семей и друзей. 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www.hfrus.com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/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literatura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60D4B1FA-5D4D-4CA5-B494-F45EDDBB3CBA}"/>
              </a:ext>
            </a:extLst>
          </p:cNvPr>
          <p:cNvSpPr/>
          <p:nvPr/>
        </p:nvSpPr>
        <p:spPr>
          <a:xfrm>
            <a:off x="1128713" y="1604963"/>
            <a:ext cx="7072312" cy="3890962"/>
          </a:xfrm>
          <a:prstGeom prst="roundRect">
            <a:avLst>
              <a:gd name="adj" fmla="val 487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Несоблюдение рекомендация врача является основной причиной низкой эффективности лечения во всем мире (особенно в России), продолжающегося прогрессирования болезни и преждевременной смерти!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endParaRPr lang="ru-RU" sz="200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Все рекомендации были созданы в результате длительных наблюдений, исследований больных с ХСН, и включают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в себя те меры, которые действительно работают!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Ваше здоровье – ваша ответственность! Крайне важно ответственно и внимательно относиться ко всем рекомендациям.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BB7EE39-973A-4A14-9576-652344F2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412162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solidFill>
                  <a:schemeClr val="bg1">
                    <a:lumMod val="95000"/>
                  </a:schemeClr>
                </a:solidFill>
                <a:latin typeface="+mn-lt"/>
              </a:rPr>
              <a:t>Если у Вас депрессия, тревога</a:t>
            </a:r>
            <a:endParaRPr lang="en-US" kern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8B8E62-DC8C-4EB4-83DB-93361483D77B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Смулевич А.Б. Депрессии при соматических и психических заболеваниях. М., 2003.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EF6EFF07-0BFC-4FA5-BD1B-B15CE8AE08F2}"/>
              </a:ext>
            </a:extLst>
          </p:cNvPr>
          <p:cNvSpPr txBox="1">
            <a:spLocks/>
          </p:cNvSpPr>
          <p:nvPr/>
        </p:nvSpPr>
        <p:spPr>
          <a:xfrm>
            <a:off x="469900" y="1828800"/>
            <a:ext cx="3797300" cy="3971925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Сниженное настроение,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тревога – очень частые спутники ХСН!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Депрессия значительно снижает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мотивацию к лечению,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эффективность терапии.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Не бойтесь обратиться за помощью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к психиатру или психотерапевту, </a:t>
            </a:r>
            <a:br>
              <a:rPr lang="ru-RU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>
                <a:solidFill>
                  <a:schemeClr val="accent2">
                    <a:lumMod val="75000"/>
                  </a:schemeClr>
                </a:solidFill>
              </a:rPr>
              <a:t>депрессию необходимо лечить</a:t>
            </a: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!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Эффективное лечение ХСН </a:t>
            </a:r>
            <a:br>
              <a:rPr lang="ru-RU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способствует нормализации </a:t>
            </a:r>
            <a:br>
              <a:rPr lang="ru-RU" sz="20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>
                <a:solidFill>
                  <a:schemeClr val="accent2">
                    <a:lumMod val="75000"/>
                  </a:schemeClr>
                </a:solidFill>
              </a:rPr>
              <a:t>настроения!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F51AAA-273D-4005-9208-2F73198C1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038" y="2286000"/>
            <a:ext cx="4160837" cy="2870200"/>
          </a:xfrm>
          <a:prstGeom prst="rect">
            <a:avLst/>
          </a:prstGeom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F41354-568F-4990-87B1-55F5CF3F309E}"/>
              </a:ext>
            </a:extLst>
          </p:cNvPr>
          <p:cNvSpPr txBox="1"/>
          <p:nvPr/>
        </p:nvSpPr>
        <p:spPr>
          <a:xfrm>
            <a:off x="4891088" y="6462713"/>
            <a:ext cx="3306762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Изображенные пациенты не являются пациентами с ХСН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14B8A58-A370-4998-A012-3715D24BE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412162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latin typeface="+mn-lt"/>
              </a:rPr>
              <a:t>Когда необходимо обратиться к врачу</a:t>
            </a:r>
          </a:p>
        </p:txBody>
      </p:sp>
      <p:pic>
        <p:nvPicPr>
          <p:cNvPr id="46083" name="Picture 4">
            <a:extLst>
              <a:ext uri="{FF2B5EF4-FFF2-40B4-BE49-F238E27FC236}">
                <a16:creationId xmlns:a16="http://schemas.microsoft.com/office/drawing/2014/main" xmlns="" id="{44E1A5D1-2A95-45A9-8E3E-4B4888246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2" t="8887" r="24051" b="2029"/>
          <a:stretch>
            <a:fillRect/>
          </a:stretch>
        </p:blipFill>
        <p:spPr bwMode="auto">
          <a:xfrm>
            <a:off x="427038" y="2563813"/>
            <a:ext cx="1062037" cy="1087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E94A8D5-83DE-483A-91AE-B02846980061}"/>
              </a:ext>
            </a:extLst>
          </p:cNvPr>
          <p:cNvSpPr/>
          <p:nvPr/>
        </p:nvSpPr>
        <p:spPr>
          <a:xfrm>
            <a:off x="954088" y="1439863"/>
            <a:ext cx="6700837" cy="8064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>
                <a:solidFill>
                  <a:schemeClr val="accent2">
                    <a:lumMod val="75000"/>
                  </a:schemeClr>
                </a:solidFill>
              </a:rPr>
              <a:t>Вам следует немедленно обратиться за медицинской помощью</a:t>
            </a:r>
            <a:r>
              <a:rPr lang="ru-RU" sz="1600" b="1">
                <a:solidFill>
                  <a:schemeClr val="accent2">
                    <a:lumMod val="75000"/>
                  </a:schemeClr>
                </a:solidFill>
              </a:rPr>
              <a:t>, если у Вас имеются следующие симптомы: </a:t>
            </a:r>
            <a:r>
              <a:rPr lang="ru-RU" sz="1600">
                <a:solidFill>
                  <a:schemeClr val="accent2">
                    <a:lumMod val="75000"/>
                  </a:schemeClr>
                </a:solidFill>
              </a:rPr>
              <a:t>длительная </a:t>
            </a:r>
            <a:r>
              <a:rPr lang="ru-RU" sz="1600" err="1">
                <a:solidFill>
                  <a:schemeClr val="accent2">
                    <a:lumMod val="75000"/>
                  </a:schemeClr>
                </a:solidFill>
              </a:rPr>
              <a:t>непроходящая</a:t>
            </a:r>
            <a:r>
              <a:rPr lang="ru-RU" sz="1600">
                <a:solidFill>
                  <a:schemeClr val="accent2">
                    <a:lumMod val="75000"/>
                  </a:schemeClr>
                </a:solidFill>
              </a:rPr>
              <a:t> боль </a:t>
            </a:r>
            <a:br>
              <a:rPr lang="ru-RU" sz="16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>
                <a:solidFill>
                  <a:schemeClr val="accent2">
                    <a:lumMod val="75000"/>
                  </a:schemeClr>
                </a:solidFill>
              </a:rPr>
              <a:t>в груди, тяжелая продолжительная одышка, обморок!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C65A6C-AE24-4A49-832E-22D2D9BAF0A0}"/>
              </a:ext>
            </a:extLst>
          </p:cNvPr>
          <p:cNvSpPr/>
          <p:nvPr/>
        </p:nvSpPr>
        <p:spPr>
          <a:xfrm>
            <a:off x="1489075" y="2563813"/>
            <a:ext cx="6165850" cy="1087437"/>
          </a:xfrm>
          <a:prstGeom prst="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>
                <a:solidFill>
                  <a:schemeClr val="bg1"/>
                </a:solidFill>
              </a:rPr>
              <a:t>Усиление одышки </a:t>
            </a:r>
            <a:r>
              <a:rPr lang="en-US" sz="2400" b="1" kern="0">
                <a:solidFill>
                  <a:schemeClr val="bg1"/>
                </a:solidFill>
              </a:rPr>
              <a:t/>
            </a:r>
            <a:br>
              <a:rPr lang="en-US" sz="2400" b="1" kern="0">
                <a:solidFill>
                  <a:schemeClr val="bg1"/>
                </a:solidFill>
              </a:rPr>
            </a:br>
            <a:r>
              <a:rPr lang="ru-RU" kern="0">
                <a:solidFill>
                  <a:schemeClr val="bg1"/>
                </a:solidFill>
              </a:rPr>
              <a:t>Одышка появляется при меньшей нагрузке, чем раньше </a:t>
            </a: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140124-A181-40AC-AFC4-4E7BD9CB5BAE}"/>
              </a:ext>
            </a:extLst>
          </p:cNvPr>
          <p:cNvSpPr/>
          <p:nvPr/>
        </p:nvSpPr>
        <p:spPr>
          <a:xfrm>
            <a:off x="427038" y="3819525"/>
            <a:ext cx="6167437" cy="1087438"/>
          </a:xfrm>
          <a:prstGeom prst="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>
                <a:solidFill>
                  <a:schemeClr val="bg1"/>
                </a:solidFill>
              </a:rPr>
              <a:t>Нарастающее утомление, усталость </a:t>
            </a:r>
            <a:r>
              <a:rPr lang="en-US" sz="2000" b="1" kern="0">
                <a:solidFill>
                  <a:schemeClr val="bg1"/>
                </a:solidFill>
              </a:rPr>
              <a:t/>
            </a:r>
            <a:br>
              <a:rPr lang="en-US" sz="2000" b="1" kern="0">
                <a:solidFill>
                  <a:schemeClr val="bg1"/>
                </a:solidFill>
              </a:rPr>
            </a:br>
            <a:r>
              <a:rPr lang="ru-RU" sz="2000" kern="0">
                <a:solidFill>
                  <a:schemeClr val="bg1"/>
                </a:solidFill>
              </a:rPr>
              <a:t>Невозможность выполнять привычные действия </a:t>
            </a:r>
            <a:endParaRPr lang="en-US" sz="2000" kern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52267E7-A3C1-4E43-955A-83F8D44E7858}"/>
              </a:ext>
            </a:extLst>
          </p:cNvPr>
          <p:cNvSpPr/>
          <p:nvPr/>
        </p:nvSpPr>
        <p:spPr>
          <a:xfrm>
            <a:off x="1489075" y="5076825"/>
            <a:ext cx="6165850" cy="1085850"/>
          </a:xfrm>
          <a:prstGeom prst="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>
                <a:solidFill>
                  <a:schemeClr val="bg1"/>
                </a:solidFill>
              </a:rPr>
              <a:t>Учащенное сердцебиение</a:t>
            </a:r>
            <a:r>
              <a:rPr lang="en-US" sz="2400" b="1" kern="0">
                <a:solidFill>
                  <a:schemeClr val="bg1"/>
                </a:solidFill>
              </a:rPr>
              <a:t/>
            </a:r>
            <a:br>
              <a:rPr lang="en-US" sz="2400" b="1" kern="0">
                <a:solidFill>
                  <a:schemeClr val="bg1"/>
                </a:solidFill>
              </a:rPr>
            </a:br>
            <a:r>
              <a:rPr lang="ru-RU" kern="0">
                <a:solidFill>
                  <a:schemeClr val="bg1"/>
                </a:solidFill>
              </a:rPr>
              <a:t>Частое сердцебиение, сохраняющееся несколько часов или дней (особенно, если оно не ритмично)</a:t>
            </a:r>
          </a:p>
        </p:txBody>
      </p:sp>
      <p:pic>
        <p:nvPicPr>
          <p:cNvPr id="46088" name="Picture 13">
            <a:extLst>
              <a:ext uri="{FF2B5EF4-FFF2-40B4-BE49-F238E27FC236}">
                <a16:creationId xmlns:a16="http://schemas.microsoft.com/office/drawing/2014/main" xmlns="" id="{81252352-DC62-432A-85E1-456615B8A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5" r="22519"/>
          <a:stretch>
            <a:fillRect/>
          </a:stretch>
        </p:blipFill>
        <p:spPr bwMode="auto">
          <a:xfrm>
            <a:off x="6594475" y="3819525"/>
            <a:ext cx="1060450" cy="1089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5">
            <a:extLst>
              <a:ext uri="{FF2B5EF4-FFF2-40B4-BE49-F238E27FC236}">
                <a16:creationId xmlns:a16="http://schemas.microsoft.com/office/drawing/2014/main" xmlns="" id="{CBFF891F-957B-424A-B9E0-5C444B14F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t="1254" r="25725" b="-2"/>
          <a:stretch>
            <a:fillRect/>
          </a:stretch>
        </p:blipFill>
        <p:spPr bwMode="auto">
          <a:xfrm>
            <a:off x="427038" y="5075238"/>
            <a:ext cx="1062037" cy="1087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1C7F796-04EC-4328-8A22-5E894FBE9C90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3689CA9-39D4-4F80-9AAF-0DF3CDE5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412162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latin typeface="+mn-lt"/>
              </a:rPr>
              <a:t>Когда необходимо обратиться к врачу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7D1D5EF-9347-4B2A-BC16-9403B9C15D7E}"/>
              </a:ext>
            </a:extLst>
          </p:cNvPr>
          <p:cNvSpPr/>
          <p:nvPr/>
        </p:nvSpPr>
        <p:spPr>
          <a:xfrm>
            <a:off x="1300163" y="3397250"/>
            <a:ext cx="6246812" cy="893763"/>
          </a:xfrm>
          <a:prstGeom prst="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>
                <a:solidFill>
                  <a:schemeClr val="bg1"/>
                </a:solidFill>
              </a:rPr>
              <a:t>Набор веса более ≥2 кг за неделю</a:t>
            </a: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F65E2E-6008-4E69-A59A-42894A2E0FF4}"/>
              </a:ext>
            </a:extLst>
          </p:cNvPr>
          <p:cNvSpPr/>
          <p:nvPr/>
        </p:nvSpPr>
        <p:spPr>
          <a:xfrm>
            <a:off x="427038" y="4395788"/>
            <a:ext cx="6234112" cy="908050"/>
          </a:xfrm>
          <a:prstGeom prst="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>
                <a:solidFill>
                  <a:schemeClr val="bg1"/>
                </a:solidFill>
              </a:rPr>
              <a:t>Нарастание отеков, появление отечности (пастозности) в новых областях тела</a:t>
            </a:r>
            <a:endParaRPr lang="en-US" sz="2000" kern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365F638-00FA-471B-810A-B172AAE2842D}"/>
              </a:ext>
            </a:extLst>
          </p:cNvPr>
          <p:cNvSpPr/>
          <p:nvPr/>
        </p:nvSpPr>
        <p:spPr>
          <a:xfrm>
            <a:off x="1300163" y="5418138"/>
            <a:ext cx="6246812" cy="895350"/>
          </a:xfrm>
          <a:prstGeom prst="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kern="0">
                <a:solidFill>
                  <a:schemeClr val="bg1"/>
                </a:solidFill>
              </a:rPr>
              <a:t>Частая одышка, заставляющая просыпаться </a:t>
            </a:r>
            <a:r>
              <a:rPr lang="ru-RU" kern="0">
                <a:solidFill>
                  <a:schemeClr val="bg1"/>
                </a:solidFill>
              </a:rPr>
              <a:t>Необходимость дополнительных подушек </a:t>
            </a:r>
            <a:br>
              <a:rPr lang="ru-RU" kern="0">
                <a:solidFill>
                  <a:schemeClr val="bg1"/>
                </a:solidFill>
              </a:rPr>
            </a:br>
            <a:r>
              <a:rPr lang="ru-RU" kern="0">
                <a:solidFill>
                  <a:schemeClr val="bg1"/>
                </a:solidFill>
              </a:rPr>
              <a:t>для комфортного сна</a:t>
            </a:r>
            <a:endParaRPr lang="en-US" kern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5175AD-22D6-4325-8E9E-1DB9ADCD09DF}"/>
              </a:ext>
            </a:extLst>
          </p:cNvPr>
          <p:cNvSpPr/>
          <p:nvPr/>
        </p:nvSpPr>
        <p:spPr>
          <a:xfrm>
            <a:off x="427038" y="2379663"/>
            <a:ext cx="6234112" cy="909637"/>
          </a:xfrm>
          <a:prstGeom prst="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>
                <a:solidFill>
                  <a:schemeClr val="bg1"/>
                </a:solidFill>
              </a:rPr>
              <a:t>Отсутствие диуреза, редкое скудное мочеиспускание или наоборот – резкое учащение мочеиспускания </a:t>
            </a:r>
            <a:endParaRPr lang="en-US" sz="2000" b="1" kern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F0C2D22-EC72-4DE8-9B2B-99F2880B9C2E}"/>
              </a:ext>
            </a:extLst>
          </p:cNvPr>
          <p:cNvSpPr/>
          <p:nvPr/>
        </p:nvSpPr>
        <p:spPr>
          <a:xfrm>
            <a:off x="1300163" y="1355725"/>
            <a:ext cx="6246812" cy="895350"/>
          </a:xfrm>
          <a:prstGeom prst="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>
                <a:solidFill>
                  <a:schemeClr val="bg1"/>
                </a:solidFill>
              </a:rPr>
              <a:t>Резкая потеря аппетита, рвота, </a:t>
            </a:r>
            <a:br>
              <a:rPr lang="ru-RU" sz="2400" b="1" kern="0">
                <a:solidFill>
                  <a:schemeClr val="bg1"/>
                </a:solidFill>
              </a:rPr>
            </a:br>
            <a:r>
              <a:rPr lang="ru-RU" sz="2400" b="1" kern="0">
                <a:solidFill>
                  <a:schemeClr val="bg1"/>
                </a:solidFill>
              </a:rPr>
              <a:t>стойкие нарушения стула</a:t>
            </a:r>
            <a:endParaRPr lang="en-US" sz="2400" b="1" kern="0">
              <a:solidFill>
                <a:schemeClr val="bg1"/>
              </a:solidFill>
            </a:endParaRPr>
          </a:p>
        </p:txBody>
      </p:sp>
      <p:pic>
        <p:nvPicPr>
          <p:cNvPr id="47112" name="Picture 16">
            <a:extLst>
              <a:ext uri="{FF2B5EF4-FFF2-40B4-BE49-F238E27FC236}">
                <a16:creationId xmlns:a16="http://schemas.microsoft.com/office/drawing/2014/main" xmlns="" id="{C66C2C1F-8571-4188-B0F1-5F434D6DC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3" r="22183"/>
          <a:stretch>
            <a:fillRect/>
          </a:stretch>
        </p:blipFill>
        <p:spPr bwMode="auto">
          <a:xfrm>
            <a:off x="427038" y="1368425"/>
            <a:ext cx="873125" cy="882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14DF854-A3AA-40D3-A698-4A2FE4A85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15" t="11022" r="31500" b="5333"/>
          <a:stretch/>
        </p:blipFill>
        <p:spPr>
          <a:xfrm>
            <a:off x="6661150" y="2379663"/>
            <a:ext cx="885825" cy="901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47114" name="Picture 20">
            <a:extLst>
              <a:ext uri="{FF2B5EF4-FFF2-40B4-BE49-F238E27FC236}">
                <a16:creationId xmlns:a16="http://schemas.microsoft.com/office/drawing/2014/main" xmlns="" id="{313B738E-BB64-48DE-AFC8-AAACDEDEB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8" t="13879" r="26448"/>
          <a:stretch>
            <a:fillRect/>
          </a:stretch>
        </p:blipFill>
        <p:spPr bwMode="auto">
          <a:xfrm>
            <a:off x="427038" y="3403600"/>
            <a:ext cx="873125" cy="896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22">
            <a:extLst>
              <a:ext uri="{FF2B5EF4-FFF2-40B4-BE49-F238E27FC236}">
                <a16:creationId xmlns:a16="http://schemas.microsoft.com/office/drawing/2014/main" xmlns="" id="{FA9B80ED-B4E9-49AB-AF83-5480C3FCB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3896" r="29533" b="12361"/>
          <a:stretch>
            <a:fillRect/>
          </a:stretch>
        </p:blipFill>
        <p:spPr bwMode="auto">
          <a:xfrm>
            <a:off x="6661150" y="4395788"/>
            <a:ext cx="885825" cy="908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23">
            <a:extLst>
              <a:ext uri="{FF2B5EF4-FFF2-40B4-BE49-F238E27FC236}">
                <a16:creationId xmlns:a16="http://schemas.microsoft.com/office/drawing/2014/main" xmlns="" id="{AE2D759F-1526-4767-832B-79A410AF5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1" r="16139"/>
          <a:stretch>
            <a:fillRect/>
          </a:stretch>
        </p:blipFill>
        <p:spPr bwMode="auto">
          <a:xfrm>
            <a:off x="427038" y="5418138"/>
            <a:ext cx="873125" cy="895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3DA9C5B-A989-43E5-A973-4F895C933F45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3">
            <a:extLst>
              <a:ext uri="{FF2B5EF4-FFF2-40B4-BE49-F238E27FC236}">
                <a16:creationId xmlns:a16="http://schemas.microsoft.com/office/drawing/2014/main" xmlns="" id="{749BA966-2A8D-46FD-8B48-2F9921943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/>
          <a:lstStyle/>
          <a:p>
            <a:pPr algn="ctr"/>
            <a:r>
              <a:rPr lang="ru-RU" altLang="en-US"/>
              <a:t>Препараты для лечения сердечной недостаточности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BC8C4E9-7143-4436-9DA0-1B4B146E7179}"/>
              </a:ext>
            </a:extLst>
          </p:cNvPr>
          <p:cNvSpPr/>
          <p:nvPr/>
        </p:nvSpPr>
        <p:spPr>
          <a:xfrm>
            <a:off x="144463" y="1265238"/>
            <a:ext cx="5702300" cy="1739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schemeClr val="bg1"/>
                </a:solidFill>
              </a:rPr>
              <a:t>Регулярно принимая качественную медикаментозную терапию ХСН, Вы получаете возможность прожить долгую полноценную жизнь, несмотря на наличие у Вас заболевания!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65D8DE6-00AC-47B3-A949-97EE5D4EC096}"/>
              </a:ext>
            </a:extLst>
          </p:cNvPr>
          <p:cNvSpPr/>
          <p:nvPr/>
        </p:nvSpPr>
        <p:spPr>
          <a:xfrm>
            <a:off x="195263" y="3810000"/>
            <a:ext cx="3860800" cy="25003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pic>
        <p:nvPicPr>
          <p:cNvPr id="49157" name="Picture 1">
            <a:extLst>
              <a:ext uri="{FF2B5EF4-FFF2-40B4-BE49-F238E27FC236}">
                <a16:creationId xmlns:a16="http://schemas.microsoft.com/office/drawing/2014/main" xmlns="" id="{F05A631F-7019-4413-BCE8-AA75CE081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100138"/>
            <a:ext cx="1822450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Прямоугольник 5">
            <a:extLst>
              <a:ext uri="{FF2B5EF4-FFF2-40B4-BE49-F238E27FC236}">
                <a16:creationId xmlns:a16="http://schemas.microsoft.com/office/drawing/2014/main" xmlns="" id="{B19EE1B7-FEF4-45B2-955D-DBB0B831B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6459538"/>
            <a:ext cx="85169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000">
                <a:latin typeface="Arial Narrow" panose="020B0606020202030204" pitchFamily="34" charset="0"/>
              </a:rPr>
              <a:t>Адаптировано их Мареев В.Ю. и др. Клинические рекомендации. Хроническая сердечная недостаточность/ Сердечная Недостаточность. 2017;18(1):3-40 </a:t>
            </a:r>
            <a:endParaRPr lang="en-US" altLang="ru-RU" sz="1000">
              <a:latin typeface="Arial Narrow" panose="020B0606020202030204" pitchFamily="34" charset="0"/>
            </a:endParaRPr>
          </a:p>
        </p:txBody>
      </p:sp>
      <p:sp>
        <p:nvSpPr>
          <p:cNvPr id="49159" name="Rectangle 2">
            <a:extLst>
              <a:ext uri="{FF2B5EF4-FFF2-40B4-BE49-F238E27FC236}">
                <a16:creationId xmlns:a16="http://schemas.microsoft.com/office/drawing/2014/main" xmlns="" id="{F1D942B1-F85D-41CD-A4D1-21D47D7D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3163888"/>
            <a:ext cx="8531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en-US"/>
              <a:t>Задачи, которые призвана решать лекарственная терапия можно разделить на 2 основные группы: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F46751B-93B4-4B51-B2B6-9C88CD052579}"/>
              </a:ext>
            </a:extLst>
          </p:cNvPr>
          <p:cNvSpPr/>
          <p:nvPr/>
        </p:nvSpPr>
        <p:spPr>
          <a:xfrm>
            <a:off x="287338" y="3929063"/>
            <a:ext cx="3678237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  <a:latin typeface="+mn-lt"/>
              </a:rPr>
              <a:t>Улучшение прогноза</a:t>
            </a:r>
            <a:r>
              <a:rPr lang="ru-RU">
                <a:solidFill>
                  <a:schemeClr val="bg1"/>
                </a:solidFill>
                <a:latin typeface="+mn-lt"/>
              </a:rPr>
              <a:t>, т.е.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+mn-lt"/>
              </a:rPr>
              <a:t>Увеличение продолжительности жизни;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+mn-lt"/>
              </a:rPr>
              <a:t>Замедление прогрессирования ХСН;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+mn-lt"/>
              </a:rPr>
              <a:t>Уменьшение риска обострений ХСН и госпитализаций.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CB3C8A-CAF7-48D8-8B23-47F436DF3F91}"/>
              </a:ext>
            </a:extLst>
          </p:cNvPr>
          <p:cNvSpPr/>
          <p:nvPr/>
        </p:nvSpPr>
        <p:spPr>
          <a:xfrm>
            <a:off x="5037138" y="3810000"/>
            <a:ext cx="3860800" cy="2489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88BEF56-BB77-4A2D-877C-EC7F585D4336}"/>
              </a:ext>
            </a:extLst>
          </p:cNvPr>
          <p:cNvSpPr/>
          <p:nvPr/>
        </p:nvSpPr>
        <p:spPr>
          <a:xfrm>
            <a:off x="5129213" y="3929063"/>
            <a:ext cx="3768725" cy="25860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bg1"/>
                </a:solidFill>
                <a:latin typeface="+mn-lt"/>
              </a:rPr>
              <a:t>Уменьшение симптомов</a:t>
            </a:r>
            <a:r>
              <a:rPr lang="ru-RU">
                <a:solidFill>
                  <a:schemeClr val="bg1"/>
                </a:solidFill>
                <a:latin typeface="+mn-lt"/>
              </a:rPr>
              <a:t>, например: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+mn-lt"/>
              </a:rPr>
              <a:t>Увеличение физических нагрузок, которые Вы можете переносить без возникновения слабости и одышки;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+mn-lt"/>
              </a:rPr>
              <a:t>Снятие отеков;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+mn-lt"/>
              </a:rPr>
              <a:t>Уменьшение сердцебиения и др.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EB268E8-371E-443D-93D1-EF048491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-76200"/>
            <a:ext cx="8124825" cy="64452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kern="0"/>
              <a:t>Медикаментозное лечение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E3B3C7-13C9-48AD-8EA8-147DB216769C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3F5FD415-2A2A-493A-87DE-8C33095778C6}"/>
              </a:ext>
            </a:extLst>
          </p:cNvPr>
          <p:cNvSpPr txBox="1">
            <a:spLocks/>
          </p:cNvSpPr>
          <p:nvPr/>
        </p:nvSpPr>
        <p:spPr>
          <a:xfrm>
            <a:off x="142875" y="1293813"/>
            <a:ext cx="8558213" cy="5051425"/>
          </a:xfrm>
          <a:prstGeom prst="rect">
            <a:avLst/>
          </a:prstGeom>
          <a:gradFill>
            <a:gsLst>
              <a:gs pos="2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Вы несете ответственность за прием препарата. Вы должны точно знать, какой препарат вы принимаете, как часто и для чего вы это делаете.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Возможно, вы должны будете принимать много лекарств – каждое из них выполняет свою задачу.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• Постарайтесь не пропускать прием препарата, принимайте все лекарства вовремя и в соответствии с рекомендациями. В этом вам может помочь памятка или специальные контейнеры для приема лекарств.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• Помните, что вы с вашим лечащим врачом делаете одно дело, так что обсудите, насколько удобно для вас принимать эти препараты и, если у вас есть какие-то вопросы, или вам нужна помощь – просто попросите об этом. 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181" name="Rectangle 4">
            <a:extLst>
              <a:ext uri="{FF2B5EF4-FFF2-40B4-BE49-F238E27FC236}">
                <a16:creationId xmlns:a16="http://schemas.microsoft.com/office/drawing/2014/main" xmlns="" id="{FBEC482F-F734-40DA-AAD3-9557D1338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" y="400050"/>
            <a:ext cx="6784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en-US" sz="2400" b="1"/>
              <a:t>Общие рекомендации по применению</a:t>
            </a:r>
            <a:endParaRPr lang="en-US" altLang="en-US" sz="2400"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Placeholder 2">
            <a:extLst>
              <a:ext uri="{FF2B5EF4-FFF2-40B4-BE49-F238E27FC236}">
                <a16:creationId xmlns:a16="http://schemas.microsoft.com/office/drawing/2014/main" xmlns="" id="{DC925817-3A1E-4533-8DEE-FDF9C805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875" y="1500188"/>
            <a:ext cx="8621713" cy="5915025"/>
          </a:xfrm>
        </p:spPr>
        <p:txBody>
          <a:bodyPr/>
          <a:lstStyle/>
          <a:p>
            <a:pPr algn="ctr"/>
            <a:r>
              <a:rPr lang="ru-RU" altLang="en-US" sz="3200" b="1"/>
              <a:t>Препараты, подавляющие активность РААС</a:t>
            </a:r>
            <a:endParaRPr lang="en-US" altLang="en-US" sz="3200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E4FAAF9-7C2A-4599-A8EC-C94DDBD2A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-242888"/>
            <a:ext cx="8124825" cy="644526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kern="0"/>
              <a:t>Медикаментозное лечение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F52755D-7CD5-4C20-9A82-7658F91850DB}"/>
              </a:ext>
            </a:extLst>
          </p:cNvPr>
          <p:cNvSpPr/>
          <p:nvPr/>
        </p:nvSpPr>
        <p:spPr>
          <a:xfrm>
            <a:off x="85725" y="5867400"/>
            <a:ext cx="8621713" cy="5032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white"/>
                </a:solidFill>
              </a:rPr>
              <a:t>Очень важно регулярно принимать препараты!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0667DD0-A85C-4B12-BF60-5671D71C527A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  <p:sp>
        <p:nvSpPr>
          <p:cNvPr id="7" name="Plaque 6">
            <a:extLst>
              <a:ext uri="{FF2B5EF4-FFF2-40B4-BE49-F238E27FC236}">
                <a16:creationId xmlns:a16="http://schemas.microsoft.com/office/drawing/2014/main" xmlns="" id="{D59BDB26-6368-42A1-8A79-9713502D7C2B}"/>
              </a:ext>
            </a:extLst>
          </p:cNvPr>
          <p:cNvSpPr/>
          <p:nvPr/>
        </p:nvSpPr>
        <p:spPr>
          <a:xfrm>
            <a:off x="247650" y="2638425"/>
            <a:ext cx="2606675" cy="2906713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/>
              <a:t>Ингибиторы АПФ</a:t>
            </a:r>
            <a:endParaRPr lang="en-US" sz="2500" b="1"/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xmlns="" id="{8E5B2341-DF2A-4FB6-8FBC-5FEE3E8E9FA4}"/>
              </a:ext>
            </a:extLst>
          </p:cNvPr>
          <p:cNvSpPr/>
          <p:nvPr/>
        </p:nvSpPr>
        <p:spPr>
          <a:xfrm>
            <a:off x="3273425" y="2611438"/>
            <a:ext cx="2570163" cy="293370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/>
              <a:t>Блокаторы АТ-рецепторов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/>
              <a:t>(сартаны)</a:t>
            </a:r>
            <a:endParaRPr lang="en-US" sz="2400" b="1"/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xmlns="" id="{BE111AC6-E482-402E-B603-C4748D07566F}"/>
              </a:ext>
            </a:extLst>
          </p:cNvPr>
          <p:cNvSpPr/>
          <p:nvPr/>
        </p:nvSpPr>
        <p:spPr>
          <a:xfrm>
            <a:off x="6262688" y="2584450"/>
            <a:ext cx="2452687" cy="293370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/>
              <a:t>АРНИ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Placeholder 2">
            <a:extLst>
              <a:ext uri="{FF2B5EF4-FFF2-40B4-BE49-F238E27FC236}">
                <a16:creationId xmlns:a16="http://schemas.microsoft.com/office/drawing/2014/main" xmlns="" id="{7E4B6122-EB63-4336-BC31-A0E0EC904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938" y="15875"/>
            <a:ext cx="8621712" cy="6091238"/>
          </a:xfrm>
        </p:spPr>
        <p:txBody>
          <a:bodyPr/>
          <a:lstStyle/>
          <a:p>
            <a:pPr algn="ctr"/>
            <a:r>
              <a:rPr lang="ru-RU" altLang="en-US" sz="2400" b="1" dirty="0"/>
              <a:t>АРНИ – </a:t>
            </a:r>
            <a:r>
              <a:rPr lang="ru-RU" altLang="en-US" sz="2400" b="1" dirty="0" smtClean="0"/>
              <a:t>ЮПЕРИО </a:t>
            </a:r>
            <a:endParaRPr lang="ru-RU" altLang="en-US" sz="2400" b="1" dirty="0"/>
          </a:p>
          <a:p>
            <a:pPr algn="ctr"/>
            <a:r>
              <a:rPr lang="ru-RU" altLang="en-US" sz="2400" b="1" dirty="0" err="1"/>
              <a:t>ангиотензиновых</a:t>
            </a:r>
            <a:r>
              <a:rPr lang="ru-RU" altLang="en-US" sz="2400" b="1" dirty="0"/>
              <a:t> рецепторов и </a:t>
            </a:r>
            <a:r>
              <a:rPr lang="ru-RU" altLang="en-US" sz="2400" b="1" dirty="0" err="1"/>
              <a:t>неприлизина</a:t>
            </a:r>
            <a:r>
              <a:rPr lang="ru-RU" altLang="en-US" sz="2400" b="1" dirty="0"/>
              <a:t> ингибитор</a:t>
            </a:r>
            <a:endParaRPr lang="en-US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4C87A54-D4D1-42A1-B397-FA979E8A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38" y="-434975"/>
            <a:ext cx="8124825" cy="53022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kern="0" dirty="0"/>
              <a:t>Медикаментозное лечение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DA0366-7DF6-45C9-BBF2-9987A7D500C7}"/>
              </a:ext>
            </a:extLst>
          </p:cNvPr>
          <p:cNvSpPr/>
          <p:nvPr/>
        </p:nvSpPr>
        <p:spPr>
          <a:xfrm>
            <a:off x="207963" y="1403350"/>
            <a:ext cx="6346825" cy="20701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white"/>
                </a:solidFill>
              </a:rPr>
              <a:t>Одновременно блокирует систему, которая приводит к ухудшению     хронической сердечной недостаточности (ХСН), и усиливает положительные</a:t>
            </a:r>
            <a:r>
              <a:rPr lang="en-US">
                <a:solidFill>
                  <a:prstClr val="white"/>
                </a:solidFill>
              </a:rPr>
              <a:t> </a:t>
            </a:r>
            <a:r>
              <a:rPr lang="ru-RU">
                <a:solidFill>
                  <a:prstClr val="white"/>
                </a:solidFill>
              </a:rPr>
              <a:t>эффекты  системы, помогающей справиться с ХСН,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white"/>
                </a:solidFill>
              </a:rPr>
              <a:t>что способствует </a:t>
            </a:r>
            <a:r>
              <a:rPr lang="ru-RU" u="sng">
                <a:solidFill>
                  <a:prstClr val="white"/>
                </a:solidFill>
              </a:rPr>
              <a:t>восстановлению баланса Ваших внутренних гормональных систем</a:t>
            </a:r>
            <a:r>
              <a:rPr lang="ru-RU">
                <a:solidFill>
                  <a:prstClr val="white"/>
                </a:solidFill>
              </a:rPr>
              <a:t>.</a:t>
            </a:r>
          </a:p>
        </p:txBody>
      </p:sp>
      <p:grpSp>
        <p:nvGrpSpPr>
          <p:cNvPr id="54277" name="Group 8">
            <a:extLst>
              <a:ext uri="{FF2B5EF4-FFF2-40B4-BE49-F238E27FC236}">
                <a16:creationId xmlns:a16="http://schemas.microsoft.com/office/drawing/2014/main" xmlns="" id="{7A3B6E30-1D3E-4331-8A88-6FB1ADBBC2D5}"/>
              </a:ext>
            </a:extLst>
          </p:cNvPr>
          <p:cNvGrpSpPr>
            <a:grpSpLocks/>
          </p:cNvGrpSpPr>
          <p:nvPr/>
        </p:nvGrpSpPr>
        <p:grpSpPr bwMode="auto">
          <a:xfrm>
            <a:off x="7094538" y="1390650"/>
            <a:ext cx="1606550" cy="919163"/>
            <a:chOff x="1856094" y="1621786"/>
            <a:chExt cx="5279692" cy="40147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F43E7AE-7E6D-4245-A02A-9709EE6C6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56094" y="1621786"/>
              <a:ext cx="5279692" cy="40147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Minus 10">
              <a:extLst>
                <a:ext uri="{FF2B5EF4-FFF2-40B4-BE49-F238E27FC236}">
                  <a16:creationId xmlns:a16="http://schemas.microsoft.com/office/drawing/2014/main" xmlns="" id="{BA296A16-02F9-473B-B03A-0EE9007F4BC1}"/>
                </a:ext>
              </a:extLst>
            </p:cNvPr>
            <p:cNvSpPr/>
            <p:nvPr/>
          </p:nvSpPr>
          <p:spPr>
            <a:xfrm>
              <a:off x="2742999" y="3882242"/>
              <a:ext cx="683437" cy="395235"/>
            </a:xfrm>
            <a:prstGeom prst="mathMinu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Plus 11">
              <a:extLst>
                <a:ext uri="{FF2B5EF4-FFF2-40B4-BE49-F238E27FC236}">
                  <a16:creationId xmlns:a16="http://schemas.microsoft.com/office/drawing/2014/main" xmlns="" id="{286C7C28-E70A-4F0C-8244-29D8FDD897CC}"/>
                </a:ext>
              </a:extLst>
            </p:cNvPr>
            <p:cNvSpPr/>
            <p:nvPr/>
          </p:nvSpPr>
          <p:spPr>
            <a:xfrm>
              <a:off x="5471534" y="2842155"/>
              <a:ext cx="615616" cy="526978"/>
            </a:xfrm>
            <a:prstGeom prst="mathPlus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54278" name="Picture 2">
            <a:extLst>
              <a:ext uri="{FF2B5EF4-FFF2-40B4-BE49-F238E27FC236}">
                <a16:creationId xmlns:a16="http://schemas.microsoft.com/office/drawing/2014/main" xmlns="" id="{A0B8B451-5B23-4A9D-9ADC-E6753B77A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2738438"/>
            <a:ext cx="128111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3" descr="C:\Users\Анчуткин\Desktop\НОВАРТИС КАРДИОЛОГИЯ\image2.JPG">
            <a:extLst>
              <a:ext uri="{FF2B5EF4-FFF2-40B4-BE49-F238E27FC236}">
                <a16:creationId xmlns:a16="http://schemas.microsoft.com/office/drawing/2014/main" xmlns="" id="{26C6C9D0-6FE0-4F81-B213-288803E7F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3622675"/>
            <a:ext cx="28448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xmlns="" id="{ED67B755-E844-41A4-9192-D9FF82FA1085}"/>
              </a:ext>
            </a:extLst>
          </p:cNvPr>
          <p:cNvSpPr/>
          <p:nvPr/>
        </p:nvSpPr>
        <p:spPr>
          <a:xfrm>
            <a:off x="7689850" y="2497138"/>
            <a:ext cx="398463" cy="1698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оугольник 5">
            <a:extLst>
              <a:ext uri="{FF2B5EF4-FFF2-40B4-BE49-F238E27FC236}">
                <a16:creationId xmlns:a16="http://schemas.microsoft.com/office/drawing/2014/main" xmlns="" id="{1C20337D-B24E-4B7B-A80E-10A22A426D6D}"/>
              </a:ext>
            </a:extLst>
          </p:cNvPr>
          <p:cNvSpPr/>
          <p:nvPr/>
        </p:nvSpPr>
        <p:spPr>
          <a:xfrm>
            <a:off x="0" y="6478588"/>
            <a:ext cx="81946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из Мареев В.Ю. и др. Клинические рекомендации. Хроническая сердечная недостаточность/ Сердечная Недостаточность. 2017;18(1):3-40 </a:t>
            </a:r>
            <a:endParaRPr lang="en-US" altLang="ru-RU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0B6A783-E5C3-43EF-BB1E-37E99E47C3FB}"/>
              </a:ext>
            </a:extLst>
          </p:cNvPr>
          <p:cNvSpPr/>
          <p:nvPr/>
        </p:nvSpPr>
        <p:spPr>
          <a:xfrm>
            <a:off x="195263" y="3646488"/>
            <a:ext cx="4973637" cy="13128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>
              <a:solidFill>
                <a:prstClr val="white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EFD0934-457C-4D97-BBED-0C01E91292C4}"/>
              </a:ext>
            </a:extLst>
          </p:cNvPr>
          <p:cNvSpPr/>
          <p:nvPr/>
        </p:nvSpPr>
        <p:spPr>
          <a:xfrm>
            <a:off x="252413" y="3689350"/>
            <a:ext cx="4770437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white"/>
                </a:solidFill>
                <a:latin typeface="+mn-lt"/>
              </a:rPr>
              <a:t>Наиболее возможные побочные эффекты: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prstClr val="white"/>
                </a:solidFill>
                <a:latin typeface="+mn-lt"/>
              </a:rPr>
              <a:t>сухой кашель  - гораздо реже, чем при приеме </a:t>
            </a:r>
            <a:r>
              <a:rPr lang="ru-RU" err="1">
                <a:solidFill>
                  <a:prstClr val="white"/>
                </a:solidFill>
                <a:latin typeface="+mn-lt"/>
              </a:rPr>
              <a:t>иАПФ</a:t>
            </a:r>
            <a:r>
              <a:rPr lang="ru-RU">
                <a:solidFill>
                  <a:prstClr val="white"/>
                </a:solidFill>
                <a:latin typeface="+mn-lt"/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prstClr val="white"/>
                </a:solidFill>
                <a:latin typeface="+mn-lt"/>
              </a:rPr>
              <a:t>головокружение в связи с понижением АД;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>
              <a:solidFill>
                <a:prstClr val="white"/>
              </a:solidFill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55A0AE8-B278-4B07-A32F-55B73DC3995C}"/>
              </a:ext>
            </a:extLst>
          </p:cNvPr>
          <p:cNvSpPr/>
          <p:nvPr/>
        </p:nvSpPr>
        <p:spPr>
          <a:xfrm>
            <a:off x="195263" y="5708650"/>
            <a:ext cx="8547100" cy="333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white"/>
                </a:solidFill>
              </a:rPr>
              <a:t>Очень важно регулярно принимать препараты!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C6DF777-EFCB-4711-B653-D40F8B768BB2}"/>
              </a:ext>
            </a:extLst>
          </p:cNvPr>
          <p:cNvSpPr/>
          <p:nvPr/>
        </p:nvSpPr>
        <p:spPr>
          <a:xfrm>
            <a:off x="195263" y="5130800"/>
            <a:ext cx="8547100" cy="333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white"/>
                </a:solidFill>
              </a:rPr>
              <a:t>Не принимается вместе с </a:t>
            </a:r>
            <a:r>
              <a:rPr lang="ru-RU" err="1">
                <a:solidFill>
                  <a:prstClr val="white"/>
                </a:solidFill>
              </a:rPr>
              <a:t>иАПФ</a:t>
            </a:r>
            <a:r>
              <a:rPr lang="ru-RU">
                <a:solidFill>
                  <a:prstClr val="white"/>
                </a:solidFill>
              </a:rPr>
              <a:t> или БРА (</a:t>
            </a:r>
            <a:r>
              <a:rPr lang="ru-RU" err="1">
                <a:solidFill>
                  <a:prstClr val="white"/>
                </a:solidFill>
              </a:rPr>
              <a:t>сартанами</a:t>
            </a:r>
            <a:r>
              <a:rPr lang="ru-RU">
                <a:solidFill>
                  <a:prstClr val="white"/>
                </a:solidFill>
              </a:rPr>
              <a:t>)</a:t>
            </a: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BAD678-12CB-400F-80F7-14EBD3AD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79375"/>
            <a:ext cx="8124825" cy="8556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Что такое сердечная недостаточность?</a:t>
            </a:r>
            <a:endParaRPr lang="ru-RU" kern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36B1FD-B303-4DE2-9554-DD4B344AC5ED}"/>
              </a:ext>
            </a:extLst>
          </p:cNvPr>
          <p:cNvSpPr/>
          <p:nvPr/>
        </p:nvSpPr>
        <p:spPr>
          <a:xfrm>
            <a:off x="0" y="6537325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Терещенко С.Н.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Сердечная недостаточность. Памятка для пациентов, членов их семей и друзей. 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www.hfrus.com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/</a:t>
            </a:r>
            <a:r>
              <a:rPr lang="en-US" sz="100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literatura</a:t>
            </a:r>
            <a:endParaRPr 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C913CACB-CF19-4385-8744-3892552F6D4E}"/>
              </a:ext>
            </a:extLst>
          </p:cNvPr>
          <p:cNvSpPr/>
          <p:nvPr/>
        </p:nvSpPr>
        <p:spPr>
          <a:xfrm>
            <a:off x="1343025" y="1552575"/>
            <a:ext cx="5297488" cy="1865313"/>
          </a:xfrm>
          <a:prstGeom prst="roundRect">
            <a:avLst>
              <a:gd name="adj" fmla="val 811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accent2">
                    <a:lumMod val="75000"/>
                  </a:schemeClr>
                </a:solidFill>
              </a:rPr>
              <a:t>Нарушение функции сердца. </a:t>
            </a:r>
            <a:endParaRPr lang="en-US" sz="2200">
              <a:solidFill>
                <a:schemeClr val="accent2">
                  <a:lumMod val="75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accent2">
                    <a:lumMod val="75000"/>
                  </a:schemeClr>
                </a:solidFill>
              </a:rPr>
              <a:t>Сердце не может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>
                <a:solidFill>
                  <a:schemeClr val="accent2">
                    <a:lumMod val="75000"/>
                  </a:schemeClr>
                </a:solidFill>
              </a:rPr>
              <a:t>удовлетворительно выполнять свою насосную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>
                <a:solidFill>
                  <a:schemeClr val="accent2">
                    <a:lumMod val="75000"/>
                  </a:schemeClr>
                </a:solidFill>
              </a:rPr>
              <a:t>функцию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2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>
                <a:solidFill>
                  <a:schemeClr val="accent2">
                    <a:lumMod val="75000"/>
                  </a:schemeClr>
                </a:solidFill>
              </a:rPr>
              <a:t>по снабжение организма кислородом 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20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>
                <a:solidFill>
                  <a:schemeClr val="accent2">
                    <a:lumMod val="75000"/>
                  </a:schemeClr>
                </a:solidFill>
              </a:rPr>
              <a:t>и питательными веществами.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ED327EA8-EC7A-4FF0-BF41-D4D9BB312164}"/>
              </a:ext>
            </a:extLst>
          </p:cNvPr>
          <p:cNvSpPr/>
          <p:nvPr/>
        </p:nvSpPr>
        <p:spPr>
          <a:xfrm>
            <a:off x="1343025" y="3692525"/>
            <a:ext cx="5297488" cy="1195388"/>
          </a:xfrm>
          <a:prstGeom prst="roundRect">
            <a:avLst>
              <a:gd name="adj" fmla="val 811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>
                <a:solidFill>
                  <a:schemeClr val="accent2">
                    <a:lumMod val="75000"/>
                  </a:schemeClr>
                </a:solidFill>
              </a:rPr>
              <a:t>Врачи называют такое состояние «сердечной</a:t>
            </a:r>
            <a:r>
              <a:rPr lang="en-US" sz="22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200">
                <a:solidFill>
                  <a:schemeClr val="accent2">
                    <a:lumMod val="75000"/>
                  </a:schemeClr>
                </a:solidFill>
              </a:rPr>
              <a:t>недостаточностью» или «недостаточностью кровообращения».</a:t>
            </a:r>
            <a:endParaRPr lang="en-US" sz="220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Placeholder 2">
            <a:extLst>
              <a:ext uri="{FF2B5EF4-FFF2-40B4-BE49-F238E27FC236}">
                <a16:creationId xmlns:a16="http://schemas.microsoft.com/office/drawing/2014/main" xmlns="" id="{FF152CE9-9528-4211-B04C-6FF893445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900" y="471488"/>
            <a:ext cx="8621713" cy="5915025"/>
          </a:xfrm>
        </p:spPr>
        <p:txBody>
          <a:bodyPr/>
          <a:lstStyle/>
          <a:p>
            <a:pPr algn="ctr"/>
            <a:r>
              <a:rPr lang="ru-RU" altLang="en-US" sz="3200" b="1"/>
              <a:t>Бета</a:t>
            </a:r>
            <a:r>
              <a:rPr lang="el-GR" altLang="en-US" sz="3200" b="1"/>
              <a:t>-</a:t>
            </a:r>
            <a:r>
              <a:rPr lang="ru-RU" altLang="en-US" sz="3200" b="1"/>
              <a:t>адреноблокаторы (</a:t>
            </a:r>
            <a:r>
              <a:rPr lang="el-GR" altLang="en-US" sz="3200" b="1"/>
              <a:t>β-</a:t>
            </a:r>
            <a:r>
              <a:rPr lang="ru-RU" altLang="en-US" sz="3200" b="1"/>
              <a:t>АБ)</a:t>
            </a:r>
            <a:endParaRPr lang="en-US" altLang="en-US" sz="3200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F525DB6A-9DB9-49CF-ADC7-216D4E23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50800"/>
            <a:ext cx="8124825" cy="64611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kern="0"/>
              <a:t>Медикаментозное лечение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122C1DC-7610-421E-B9E0-4DAA05ED61AA}"/>
              </a:ext>
            </a:extLst>
          </p:cNvPr>
          <p:cNvSpPr/>
          <p:nvPr/>
        </p:nvSpPr>
        <p:spPr>
          <a:xfrm>
            <a:off x="287302" y="1427698"/>
            <a:ext cx="5642444" cy="64823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white"/>
                </a:solidFill>
              </a:rPr>
              <a:t>Замедляют сердцебиение и уменьшают нагрузку на сердце</a:t>
            </a:r>
            <a:endParaRPr lang="ru-RU" strike="sngStrike">
              <a:solidFill>
                <a:prstClr val="white"/>
              </a:solidFill>
            </a:endParaRPr>
          </a:p>
        </p:txBody>
      </p:sp>
      <p:pic>
        <p:nvPicPr>
          <p:cNvPr id="55301" name="Picture 16">
            <a:extLst>
              <a:ext uri="{FF2B5EF4-FFF2-40B4-BE49-F238E27FC236}">
                <a16:creationId xmlns:a16="http://schemas.microsoft.com/office/drawing/2014/main" xmlns="" id="{7B4CFC1A-D41C-48C0-8EAD-2118301BE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274763"/>
            <a:ext cx="260508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7AC3AA7-E877-4C86-84C5-FA936D9F2B44}"/>
              </a:ext>
            </a:extLst>
          </p:cNvPr>
          <p:cNvSpPr/>
          <p:nvPr/>
        </p:nvSpPr>
        <p:spPr>
          <a:xfrm>
            <a:off x="287338" y="1274763"/>
            <a:ext cx="5641975" cy="172243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/>
              <a:t>Бета-блокаторы</a:t>
            </a:r>
            <a:r>
              <a:rPr lang="ru-RU"/>
              <a:t> помогают замедлить ритм Вашего сердца, снизить артериальное давление и, таким образом, </a:t>
            </a:r>
            <a:r>
              <a:rPr lang="ru-RU" u="sng"/>
              <a:t>защитить Ваше сердце от продолжительного действия адреналина и норадреналина</a:t>
            </a:r>
            <a:r>
              <a:rPr lang="ru-RU"/>
              <a:t> («гормонов стресса»)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9BF96E0-B87F-4D62-8613-9B7AAABCBF6B}"/>
              </a:ext>
            </a:extLst>
          </p:cNvPr>
          <p:cNvSpPr/>
          <p:nvPr/>
        </p:nvSpPr>
        <p:spPr>
          <a:xfrm>
            <a:off x="300038" y="3317875"/>
            <a:ext cx="8421687" cy="17795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>
              <a:solidFill>
                <a:prstClr val="white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262B554-1A33-4328-B9C1-A25726CCD81C}"/>
              </a:ext>
            </a:extLst>
          </p:cNvPr>
          <p:cNvSpPr/>
          <p:nvPr/>
        </p:nvSpPr>
        <p:spPr>
          <a:xfrm>
            <a:off x="349250" y="3402013"/>
            <a:ext cx="8288338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white"/>
                </a:solidFill>
                <a:latin typeface="+mn-lt"/>
              </a:rPr>
              <a:t>Наиболее возможные побочные эффекты: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prstClr val="white"/>
                </a:solidFill>
                <a:latin typeface="+mn-lt"/>
              </a:rPr>
              <a:t>Увеличение утомляемости при нагрузках – обычно возникает в начале приема и постепенно проходит;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prstClr val="white"/>
                </a:solidFill>
                <a:latin typeface="+mn-lt"/>
              </a:rPr>
              <a:t>Похолодание рук и ног;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prstClr val="white"/>
                </a:solidFill>
                <a:latin typeface="+mn-lt"/>
              </a:rPr>
              <a:t>Усугубление течения бронхиальной астмы (если Вы ей страдаете)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>
              <a:solidFill>
                <a:prstClr val="white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>
              <a:solidFill>
                <a:prstClr val="white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11808A1-0BC6-4026-890D-2F1B15CDAEDA}"/>
              </a:ext>
            </a:extLst>
          </p:cNvPr>
          <p:cNvSpPr/>
          <p:nvPr/>
        </p:nvSpPr>
        <p:spPr>
          <a:xfrm>
            <a:off x="300038" y="5518150"/>
            <a:ext cx="8412162" cy="333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white"/>
                </a:solidFill>
              </a:rPr>
              <a:t>Очень важно регулярно принимать препараты!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6E0C69-B43F-4C58-BB96-7F22F931B564}"/>
              </a:ext>
            </a:extLst>
          </p:cNvPr>
          <p:cNvSpPr/>
          <p:nvPr/>
        </p:nvSpPr>
        <p:spPr>
          <a:xfrm>
            <a:off x="142875" y="6502400"/>
            <a:ext cx="80549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с сайта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heartfailurematters.org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">
            <a:extLst>
              <a:ext uri="{FF2B5EF4-FFF2-40B4-BE49-F238E27FC236}">
                <a16:creationId xmlns:a16="http://schemas.microsoft.com/office/drawing/2014/main" xmlns="" id="{E1B9D595-0155-42E3-9681-75C7D047D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9075" y="-104775"/>
            <a:ext cx="9109075" cy="984250"/>
          </a:xfrm>
        </p:spPr>
        <p:txBody>
          <a:bodyPr/>
          <a:lstStyle/>
          <a:p>
            <a:pPr algn="ctr"/>
            <a:r>
              <a:rPr lang="ru-RU" altLang="en-US"/>
              <a:t>Медикаментозная терапия</a:t>
            </a:r>
            <a:br>
              <a:rPr lang="ru-RU" altLang="en-US"/>
            </a:br>
            <a:r>
              <a:rPr lang="ru-RU" altLang="en-US" sz="2700">
                <a:solidFill>
                  <a:schemeClr val="tx1"/>
                </a:solidFill>
              </a:rPr>
              <a:t>Антагонисты минералокортикоидных рецепторов (АМКР)</a:t>
            </a:r>
            <a:endParaRPr lang="en-US" altLang="en-US" sz="270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4C6D81-1DDC-4F59-BF55-4E422CDB1EB3}"/>
              </a:ext>
            </a:extLst>
          </p:cNvPr>
          <p:cNvSpPr/>
          <p:nvPr/>
        </p:nvSpPr>
        <p:spPr>
          <a:xfrm>
            <a:off x="115888" y="1882775"/>
            <a:ext cx="5394325" cy="12398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Действие АМКР на почки приводит к слабому мочегонному эффекту, который усиливается, если ваш лечащий доктор увеличивает принимаемую вами дозу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598DCFB-0A0B-4DE6-A2D5-1489F55CAE14}"/>
              </a:ext>
            </a:extLst>
          </p:cNvPr>
          <p:cNvSpPr/>
          <p:nvPr/>
        </p:nvSpPr>
        <p:spPr>
          <a:xfrm>
            <a:off x="115888" y="1250950"/>
            <a:ext cx="5394325" cy="5254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АМКР </a:t>
            </a:r>
            <a:r>
              <a:rPr lang="ru-RU" u="sng"/>
              <a:t>действуют на почки и сердце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C0747C-1F08-4A11-BB6E-18AA77389343}"/>
              </a:ext>
            </a:extLst>
          </p:cNvPr>
          <p:cNvSpPr/>
          <p:nvPr/>
        </p:nvSpPr>
        <p:spPr>
          <a:xfrm>
            <a:off x="115888" y="3221038"/>
            <a:ext cx="5394325" cy="571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Действие АМКР на сердце приводит к уменьшению жесткости миокарда</a:t>
            </a:r>
          </a:p>
        </p:txBody>
      </p:sp>
      <p:pic>
        <p:nvPicPr>
          <p:cNvPr id="56326" name="Picture 10">
            <a:extLst>
              <a:ext uri="{FF2B5EF4-FFF2-40B4-BE49-F238E27FC236}">
                <a16:creationId xmlns:a16="http://schemas.microsoft.com/office/drawing/2014/main" xmlns="" id="{3E6BF4B2-4C16-4759-B6CC-4419C1901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1204913"/>
            <a:ext cx="3133725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5">
            <a:extLst>
              <a:ext uri="{FF2B5EF4-FFF2-40B4-BE49-F238E27FC236}">
                <a16:creationId xmlns:a16="http://schemas.microsoft.com/office/drawing/2014/main" xmlns="" id="{F74A2981-C8A5-4560-BDA1-872F54C0B4CE}"/>
              </a:ext>
            </a:extLst>
          </p:cNvPr>
          <p:cNvSpPr/>
          <p:nvPr/>
        </p:nvSpPr>
        <p:spPr>
          <a:xfrm>
            <a:off x="0" y="6459538"/>
            <a:ext cx="79803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из Мареев В.Ю. и др. Клинические рекомендации. Хроническая сердечная недостаточность/ Сердечная Недостаточность. 2017;18(1):3-40 </a:t>
            </a:r>
            <a:endParaRPr lang="en-US" altLang="ru-RU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89AA715-1463-4373-A252-33DF357DB3A8}"/>
              </a:ext>
            </a:extLst>
          </p:cNvPr>
          <p:cNvSpPr/>
          <p:nvPr/>
        </p:nvSpPr>
        <p:spPr>
          <a:xfrm>
            <a:off x="115888" y="3900488"/>
            <a:ext cx="5394325" cy="17192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>
              <a:solidFill>
                <a:prstClr val="white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909F8AA-B0A5-4244-9F6F-7B659CA1B6CC}"/>
              </a:ext>
            </a:extLst>
          </p:cNvPr>
          <p:cNvSpPr/>
          <p:nvPr/>
        </p:nvSpPr>
        <p:spPr>
          <a:xfrm>
            <a:off x="169863" y="3898900"/>
            <a:ext cx="5286375" cy="20304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white"/>
                </a:solidFill>
                <a:latin typeface="+mn-lt"/>
              </a:rPr>
              <a:t>Наиболее возможные побочные эффекты: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prstClr val="white"/>
                </a:solidFill>
                <a:latin typeface="+mn-lt"/>
              </a:rPr>
              <a:t>Увеличение уровня калия – необходимо контролировать анализы крови;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solidFill>
                  <a:prstClr val="white"/>
                </a:solidFill>
                <a:latin typeface="+mn-lt"/>
              </a:rPr>
              <a:t>При приеме некоторых препаратов возможно </a:t>
            </a:r>
            <a:r>
              <a:rPr lang="ru-RU" err="1">
                <a:solidFill>
                  <a:prstClr val="white"/>
                </a:solidFill>
                <a:latin typeface="+mn-lt"/>
              </a:rPr>
              <a:t>нагрубание</a:t>
            </a:r>
            <a:r>
              <a:rPr lang="ru-RU">
                <a:solidFill>
                  <a:prstClr val="white"/>
                </a:solidFill>
                <a:latin typeface="+mn-lt"/>
              </a:rPr>
              <a:t> и болезненность молочных желез, особенно у мужчин.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>
              <a:solidFill>
                <a:prstClr val="white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AF0453B-3B85-4FA4-8EE9-13F573FBCB94}"/>
              </a:ext>
            </a:extLst>
          </p:cNvPr>
          <p:cNvSpPr/>
          <p:nvPr/>
        </p:nvSpPr>
        <p:spPr>
          <a:xfrm>
            <a:off x="130175" y="5816600"/>
            <a:ext cx="8723313" cy="333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solidFill>
                  <a:prstClr val="white"/>
                </a:solidFill>
              </a:rPr>
              <a:t>Очень важно регулярно принимать препараты!</a:t>
            </a: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>
            <a:extLst>
              <a:ext uri="{FF2B5EF4-FFF2-40B4-BE49-F238E27FC236}">
                <a16:creationId xmlns:a16="http://schemas.microsoft.com/office/drawing/2014/main" xmlns="" id="{5078C12D-ACA9-46B3-9B6B-66CAD434B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73025"/>
            <a:ext cx="8124825" cy="984250"/>
          </a:xfrm>
        </p:spPr>
        <p:txBody>
          <a:bodyPr/>
          <a:lstStyle/>
          <a:p>
            <a:pPr algn="ctr"/>
            <a:r>
              <a:rPr lang="ru-RU" altLang="en-US"/>
              <a:t>Медикаментозная терапия</a:t>
            </a:r>
            <a:br>
              <a:rPr lang="ru-RU" altLang="en-US"/>
            </a:br>
            <a:r>
              <a:rPr lang="ru-RU" altLang="en-US">
                <a:solidFill>
                  <a:schemeClr val="tx1"/>
                </a:solidFill>
              </a:rPr>
              <a:t>ДИУРЕТИКИ (мочегонные препараты)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AA663B6-5012-4196-B43C-F0BB0D6B24A6}"/>
              </a:ext>
            </a:extLst>
          </p:cNvPr>
          <p:cNvSpPr/>
          <p:nvPr/>
        </p:nvSpPr>
        <p:spPr>
          <a:xfrm>
            <a:off x="109538" y="3328988"/>
            <a:ext cx="5321300" cy="10493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Важно понимать, что диуретики не замедляют течения сердечной недостаточности, а всего лишь облегчают состояние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1E9AC-040C-4B32-8486-930AB7A95B35}"/>
              </a:ext>
            </a:extLst>
          </p:cNvPr>
          <p:cNvSpPr/>
          <p:nvPr/>
        </p:nvSpPr>
        <p:spPr>
          <a:xfrm>
            <a:off x="96838" y="2278063"/>
            <a:ext cx="5319712" cy="9080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/>
              <a:t>Выведение жидкости из организма </a:t>
            </a:r>
            <a:r>
              <a:rPr lang="ru-RU"/>
              <a:t>приводит к быстрому улучшению самочувствия и уменьшению отеков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0AC2C3-DA55-4D36-98DE-FF5972063AC9}"/>
              </a:ext>
            </a:extLst>
          </p:cNvPr>
          <p:cNvSpPr/>
          <p:nvPr/>
        </p:nvSpPr>
        <p:spPr>
          <a:xfrm>
            <a:off x="96838" y="5603875"/>
            <a:ext cx="8894762" cy="7032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Бесконтрольное и нерегулярное применение диуретиков приводит к ухудшению состояния!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3C110E0-8582-4FD5-8354-723D06CF8D52}"/>
              </a:ext>
            </a:extLst>
          </p:cNvPr>
          <p:cNvSpPr/>
          <p:nvPr/>
        </p:nvSpPr>
        <p:spPr>
          <a:xfrm>
            <a:off x="109538" y="1276350"/>
            <a:ext cx="5321300" cy="866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Диуретики или мочегонные препараты действуют на почки и применяются при отеках – задержке жидкости в организме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86CCC8-A25C-4168-9D5F-3B0768429D9D}"/>
              </a:ext>
            </a:extLst>
          </p:cNvPr>
          <p:cNvSpPr/>
          <p:nvPr/>
        </p:nvSpPr>
        <p:spPr>
          <a:xfrm>
            <a:off x="109538" y="4506913"/>
            <a:ext cx="5321300" cy="9604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/>
              <a:t>Применяются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/>
              <a:t> ТОЛЬКО в сочетании с другими препаратами для лечения сердечной недостаточности</a:t>
            </a:r>
          </a:p>
        </p:txBody>
      </p:sp>
      <p:pic>
        <p:nvPicPr>
          <p:cNvPr id="57352" name="Picture 10">
            <a:extLst>
              <a:ext uri="{FF2B5EF4-FFF2-40B4-BE49-F238E27FC236}">
                <a16:creationId xmlns:a16="http://schemas.microsoft.com/office/drawing/2014/main" xmlns="" id="{ED440AAE-96BE-4884-95AA-9AD32E1D7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1709738"/>
            <a:ext cx="342265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5">
            <a:extLst>
              <a:ext uri="{FF2B5EF4-FFF2-40B4-BE49-F238E27FC236}">
                <a16:creationId xmlns:a16="http://schemas.microsoft.com/office/drawing/2014/main" xmlns="" id="{6150451A-7390-4A9E-9D8B-6ED00C5842D1}"/>
              </a:ext>
            </a:extLst>
          </p:cNvPr>
          <p:cNvSpPr/>
          <p:nvPr/>
        </p:nvSpPr>
        <p:spPr>
          <a:xfrm>
            <a:off x="0" y="6448425"/>
            <a:ext cx="82883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из Мареев В.Ю. и др. Клинические рекомендации. Хроническая сердечная недостаточность/ Сердечная Недостаточность. 2017;18(1):3-40 </a:t>
            </a:r>
            <a:endParaRPr lang="en-US" altLang="ru-RU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3">
            <a:extLst>
              <a:ext uri="{FF2B5EF4-FFF2-40B4-BE49-F238E27FC236}">
                <a16:creationId xmlns:a16="http://schemas.microsoft.com/office/drawing/2014/main" xmlns="" id="{6CE1362B-10C6-440A-BD2C-A7B04BB8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/>
          <a:lstStyle/>
          <a:p>
            <a:r>
              <a:rPr lang="ru-RU" altLang="en-US"/>
              <a:t>Больше информации – на сайте про ХСН</a:t>
            </a:r>
          </a:p>
        </p:txBody>
      </p:sp>
      <p:sp>
        <p:nvSpPr>
          <p:cNvPr id="60420" name="Text Placeholder 2">
            <a:extLst>
              <a:ext uri="{FF2B5EF4-FFF2-40B4-BE49-F238E27FC236}">
                <a16:creationId xmlns:a16="http://schemas.microsoft.com/office/drawing/2014/main" xmlns="" id="{8ABAC4AD-05E0-4B67-ACFA-6D04D7BF0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7" y="1344748"/>
            <a:ext cx="6974853" cy="1084127"/>
          </a:xfrm>
          <a:solidFill>
            <a:schemeClr val="accent2"/>
          </a:solidFill>
        </p:spPr>
        <p:txBody>
          <a:bodyPr anchor="ctr"/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</a:rPr>
              <a:t>http://</a:t>
            </a:r>
            <a:r>
              <a:rPr lang="ru-RU" altLang="en-US" sz="3600" dirty="0" err="1">
                <a:solidFill>
                  <a:schemeClr val="bg1"/>
                </a:solidFill>
              </a:rPr>
              <a:t>молодысердцем.рф</a:t>
            </a:r>
            <a:r>
              <a:rPr lang="en-US" altLang="en-US" sz="3600" dirty="0">
                <a:solidFill>
                  <a:schemeClr val="bg1"/>
                </a:solidFill>
              </a:rPr>
              <a:t>/</a:t>
            </a:r>
            <a:endParaRPr lang="ru-RU" altLang="en-US" sz="3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online symbol">
            <a:extLst>
              <a:ext uri="{FF2B5EF4-FFF2-40B4-BE49-F238E27FC236}">
                <a16:creationId xmlns:a16="http://schemas.microsoft.com/office/drawing/2014/main" xmlns="" id="{D0664D82-2F26-42C6-B975-BCD0ECDD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3" y="5396988"/>
            <a:ext cx="878177" cy="87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4" name="TextBox 9">
            <a:extLst>
              <a:ext uri="{FF2B5EF4-FFF2-40B4-BE49-F238E27FC236}">
                <a16:creationId xmlns:a16="http://schemas.microsoft.com/office/drawing/2014/main" xmlns="" id="{4C0E2D7C-D2D8-40B7-94E0-05628DD7B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" y="2586038"/>
            <a:ext cx="77588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chemeClr val="accent2"/>
                </a:solidFill>
              </a:rPr>
              <a:t>Подробнее о заболевании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chemeClr val="accent2"/>
                </a:solidFill>
              </a:rPr>
              <a:t>Основные симптомы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chemeClr val="accent2"/>
                </a:solidFill>
              </a:rPr>
              <a:t>В каком случае обращаться к врачу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chemeClr val="accent2"/>
                </a:solidFill>
              </a:rPr>
              <a:t>Рекомендации по диете и физической активности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8611"/>
            <a:ext cx="9303026" cy="76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7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0D389DAD-7616-43E4-8890-5476069B0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367" y="1270000"/>
            <a:ext cx="7818781" cy="19177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5400" b="1" dirty="0">
                <a:solidFill>
                  <a:schemeClr val="bg1"/>
                </a:solidFill>
                <a:latin typeface="+mn-lt"/>
              </a:rPr>
              <a:t>Спасибо </a:t>
            </a:r>
            <a:r>
              <a:rPr lang="ru-RU" sz="5400" b="1" dirty="0" smtClean="0">
                <a:solidFill>
                  <a:schemeClr val="bg1"/>
                </a:solidFill>
                <a:latin typeface="+mn-lt"/>
              </a:rPr>
              <a:t>за </a:t>
            </a:r>
            <a:r>
              <a:rPr lang="ru-RU" sz="5400" b="1" dirty="0">
                <a:solidFill>
                  <a:schemeClr val="bg1"/>
                </a:solidFill>
                <a:latin typeface="+mn-lt"/>
              </a:rPr>
              <a:t>внимание!</a:t>
            </a:r>
          </a:p>
        </p:txBody>
      </p:sp>
      <p:sp>
        <p:nvSpPr>
          <p:cNvPr id="61444" name="TextBox 1">
            <a:extLst>
              <a:ext uri="{FF2B5EF4-FFF2-40B4-BE49-F238E27FC236}">
                <a16:creationId xmlns:a16="http://schemas.microsoft.com/office/drawing/2014/main" xmlns="" id="{02C09DA5-ABF1-4ADA-AC91-C0B0C1884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6437313"/>
            <a:ext cx="6265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en-US" sz="1400">
                <a:solidFill>
                  <a:schemeClr val="bg1"/>
                </a:solidFill>
              </a:rPr>
              <a:t>Мероприятие проводится при финансовой поддержке ООО «Новартис Фарма»</a:t>
            </a:r>
            <a:endParaRPr lang="en-US" altLang="en-US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0E63C2-64EF-4516-8003-ACCAD65F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2713" y="1587500"/>
            <a:ext cx="6497637" cy="719138"/>
          </a:xfrm>
        </p:spPr>
        <p:txBody>
          <a:bodyPr rtlCol="0">
            <a:no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ru-RU" sz="2400">
                <a:solidFill>
                  <a:schemeClr val="accent2">
                    <a:lumMod val="75000"/>
                  </a:schemeClr>
                </a:solidFill>
              </a:rPr>
              <a:t>ФВ левого желудочка 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</a:rPr>
              <a:t>—</a:t>
            </a:r>
            <a:r>
              <a:rPr lang="ru-RU" sz="2400">
                <a:solidFill>
                  <a:schemeClr val="accent2">
                    <a:lumMod val="75000"/>
                  </a:schemeClr>
                </a:solidFill>
              </a:rPr>
              <a:t> часть крови, которую сердце способно выбросить в большой круг кровообращения за одно сокращение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200" b="1">
                <a:solidFill>
                  <a:schemeClr val="accent2">
                    <a:lumMod val="75000"/>
                  </a:schemeClr>
                </a:solidFill>
              </a:rPr>
              <a:t>Норма ≥ 50%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1471A9D-7E96-44D3-B982-71E91CB6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Фракция выброса</a:t>
            </a:r>
            <a:endParaRPr lang="ru-RU" b="0">
              <a:latin typeface="+mn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089A9D06-90A1-4A03-A1F6-BC35DD8E66E6}"/>
              </a:ext>
            </a:extLst>
          </p:cNvPr>
          <p:cNvSpPr/>
          <p:nvPr/>
        </p:nvSpPr>
        <p:spPr>
          <a:xfrm>
            <a:off x="1571625" y="3541713"/>
            <a:ext cx="6221413" cy="528637"/>
          </a:xfrm>
          <a:prstGeom prst="roundRect">
            <a:avLst/>
          </a:prstGeom>
          <a:solidFill>
            <a:srgbClr val="EE7F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>
                <a:solidFill>
                  <a:schemeClr val="bg1"/>
                </a:solidFill>
              </a:rPr>
              <a:t>ФВ означает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ru-RU" sz="2800" b="1">
                <a:solidFill>
                  <a:schemeClr val="bg1"/>
                </a:solidFill>
              </a:rPr>
              <a:t>прогрессирование ХСН!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54B4688-0D24-4A37-B81F-57BB5735ECF0}"/>
              </a:ext>
            </a:extLst>
          </p:cNvPr>
          <p:cNvSpPr/>
          <p:nvPr/>
        </p:nvSpPr>
        <p:spPr>
          <a:xfrm>
            <a:off x="914400" y="3338513"/>
            <a:ext cx="936625" cy="9366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EE7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EE7F1E"/>
                </a:solidFill>
              </a:rPr>
              <a:t>↓</a:t>
            </a:r>
            <a:endParaRPr lang="ru-RU" sz="6000" b="1">
              <a:solidFill>
                <a:srgbClr val="EE7F1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FB86659-8B73-4639-AA5B-2A4E26734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6519863"/>
            <a:ext cx="8304213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Адаптировано из Национальные рекомендации ОССН, РКО и РНМОТ по диагностике и лечению ХСН (четвертый пересмотр)/ Сердечная Недостаточность. 2013</a:t>
            </a:r>
            <a:r>
              <a:rPr lang="en-US" alt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;</a:t>
            </a:r>
            <a:r>
              <a:rPr lang="ru-RU" alt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 Том 14, № 7(81)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24ED73F-97DB-4D9C-9B2A-872F123B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Сердечная недостаточность </a:t>
            </a:r>
            <a:r>
              <a:rPr lang="en-US">
                <a:latin typeface="+mn-lt"/>
              </a:rPr>
              <a:t>—</a:t>
            </a:r>
            <a:r>
              <a:rPr lang="ru-RU">
                <a:latin typeface="+mn-lt"/>
              </a:rPr>
              <a:t> опасное заболевание, требующее активного лечения!</a:t>
            </a:r>
            <a:endParaRPr lang="ru-RU" b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313DD9-29E8-411D-A131-BD9256678C24}"/>
              </a:ext>
            </a:extLst>
          </p:cNvPr>
          <p:cNvSpPr/>
          <p:nvPr/>
        </p:nvSpPr>
        <p:spPr>
          <a:xfrm>
            <a:off x="0" y="6454775"/>
            <a:ext cx="8194675" cy="43815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GB" sz="75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Fauci</a:t>
            </a:r>
            <a:r>
              <a:rPr lang="en-GB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 AS, </a:t>
            </a:r>
            <a:r>
              <a:rPr lang="en-GB" sz="75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Braunwald</a:t>
            </a:r>
            <a:r>
              <a:rPr lang="en-GB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 E, Kasper DL, et al, eds. Harrison's Principles of Internal Medicine. 17th ed. New York: McGraw-Hill; 2008. Roger V</a:t>
            </a:r>
            <a:r>
              <a:rPr lang="ru-RU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.</a:t>
            </a:r>
            <a:r>
              <a:rPr lang="en-GB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L</a:t>
            </a:r>
            <a:r>
              <a:rPr lang="ru-RU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en-US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et al. </a:t>
            </a:r>
            <a:r>
              <a:rPr lang="en-GB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JAMA. 2004;292(3):344-350. </a:t>
            </a:r>
            <a:r>
              <a:rPr lang="en-US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McMurray J., Stewart S. Epidemiology, etiology, and prognosis of heart failure. // Heart. – 2000. – Vol. 83. </a:t>
            </a:r>
            <a:r>
              <a:rPr lang="ru-RU" sz="75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Мерабишвили</a:t>
            </a:r>
            <a:r>
              <a:rPr lang="ru-RU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 В.М., </a:t>
            </a:r>
            <a:r>
              <a:rPr lang="ru-RU" sz="75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Дятченко</a:t>
            </a:r>
            <a:r>
              <a:rPr lang="ru-RU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 О.Т. Статистика рака легкого (заболеваемость, смертность,</a:t>
            </a:r>
            <a:r>
              <a:rPr lang="en-US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выживаемость) // Практическая онкология </a:t>
            </a:r>
            <a:r>
              <a:rPr lang="en-US" sz="750">
                <a:solidFill>
                  <a:schemeClr val="accent2">
                    <a:lumMod val="75000"/>
                  </a:schemeClr>
                </a:solidFill>
                <a:latin typeface="+mn-lt"/>
              </a:rPr>
              <a:t>2000.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D0644A-5734-4CAB-8F10-F34E909B6812}"/>
              </a:ext>
            </a:extLst>
          </p:cNvPr>
          <p:cNvSpPr/>
          <p:nvPr/>
        </p:nvSpPr>
        <p:spPr>
          <a:xfrm>
            <a:off x="17463" y="6140450"/>
            <a:ext cx="59594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* ХСН 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III-IV </a:t>
            </a:r>
            <a:r>
              <a:rPr lang="ru-RU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функционального класса</a:t>
            </a:r>
            <a:r>
              <a:rPr lang="en-US" sz="1000">
                <a:solidFill>
                  <a:schemeClr val="accent2">
                    <a:lumMod val="75000"/>
                  </a:schemeClr>
                </a:solidFill>
                <a:latin typeface="+mn-lt"/>
              </a:rPr>
              <a:t>.</a:t>
            </a:r>
            <a:endParaRPr lang="ru-RU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eaLnBrk="1" hangingPunct="1">
              <a:defRPr/>
            </a:pPr>
            <a:endParaRPr lang="ru-RU" sz="100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652D5C-25D9-4CF6-876F-B85F132DD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00" y="2118365"/>
            <a:ext cx="8124897" cy="371228"/>
          </a:xfrm>
          <a:gradFill>
            <a:gsLst>
              <a:gs pos="96000">
                <a:schemeClr val="bg1">
                  <a:alpha val="70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 rtlCol="0" anchor="ctr">
            <a:noAutofit/>
          </a:bodyPr>
          <a:lstStyle/>
          <a:p>
            <a:pPr marL="342900" indent="-342900">
              <a:lnSpc>
                <a:spcPct val="85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400" b="1">
                <a:solidFill>
                  <a:schemeClr val="accent2">
                    <a:lumMod val="75000"/>
                  </a:schemeClr>
                </a:solidFill>
              </a:rPr>
              <a:t>Рака легкого                                           </a:t>
            </a:r>
            <a:r>
              <a:rPr lang="ru-RU" sz="1800" b="1">
                <a:solidFill>
                  <a:schemeClr val="accent2">
                    <a:lumMod val="75000"/>
                  </a:schemeClr>
                </a:solidFill>
              </a:rPr>
              <a:t>умирают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BA02699C-14C9-44FF-9DF0-1C7F7A0AB833}"/>
              </a:ext>
            </a:extLst>
          </p:cNvPr>
          <p:cNvSpPr txBox="1">
            <a:spLocks/>
          </p:cNvSpPr>
          <p:nvPr/>
        </p:nvSpPr>
        <p:spPr>
          <a:xfrm>
            <a:off x="770268" y="2812891"/>
            <a:ext cx="8264549" cy="383216"/>
          </a:xfrm>
          <a:prstGeom prst="rect">
            <a:avLst/>
          </a:prstGeom>
          <a:gradFill>
            <a:gsLst>
              <a:gs pos="96000">
                <a:schemeClr val="bg1">
                  <a:alpha val="70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85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400" b="1">
                <a:solidFill>
                  <a:schemeClr val="accent2">
                    <a:lumMod val="75000"/>
                  </a:schemeClr>
                </a:solidFill>
              </a:rPr>
              <a:t>Тяжелой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*</a:t>
            </a:r>
            <a:r>
              <a:rPr lang="ru-RU" sz="2400" b="1">
                <a:solidFill>
                  <a:schemeClr val="accent2">
                    <a:lumMod val="75000"/>
                  </a:schemeClr>
                </a:solidFill>
              </a:rPr>
              <a:t> ХСН                                      </a:t>
            </a:r>
            <a:r>
              <a:rPr lang="ru-RU" sz="1800" b="1">
                <a:solidFill>
                  <a:schemeClr val="accent2">
                    <a:lumMod val="75000"/>
                  </a:schemeClr>
                </a:solidFill>
              </a:rPr>
              <a:t>умирают</a:t>
            </a:r>
          </a:p>
        </p:txBody>
      </p:sp>
      <p:sp>
        <p:nvSpPr>
          <p:cNvPr id="14347" name="Text Placeholder 4">
            <a:extLst>
              <a:ext uri="{FF2B5EF4-FFF2-40B4-BE49-F238E27FC236}">
                <a16:creationId xmlns:a16="http://schemas.microsoft.com/office/drawing/2014/main" xmlns="" id="{263221E9-5D0D-4790-B2D0-5034569FFE90}"/>
              </a:ext>
            </a:extLst>
          </p:cNvPr>
          <p:cNvSpPr txBox="1">
            <a:spLocks/>
          </p:cNvSpPr>
          <p:nvPr/>
        </p:nvSpPr>
        <p:spPr bwMode="auto">
          <a:xfrm>
            <a:off x="0" y="1501775"/>
            <a:ext cx="9144000" cy="390525"/>
          </a:xfrm>
          <a:prstGeom prst="rect">
            <a:avLst/>
          </a:prstGeom>
          <a:solidFill>
            <a:srgbClr val="EE7F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1800" b="1">
                <a:solidFill>
                  <a:schemeClr val="bg1"/>
                </a:solidFill>
              </a:rPr>
              <a:t>В течение года после установления диагноза: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FE8F3789-8C02-4F5D-988F-1EBEE0569A02}"/>
              </a:ext>
            </a:extLst>
          </p:cNvPr>
          <p:cNvSpPr txBox="1">
            <a:spLocks/>
          </p:cNvSpPr>
          <p:nvPr/>
        </p:nvSpPr>
        <p:spPr>
          <a:xfrm>
            <a:off x="-444380" y="4193699"/>
            <a:ext cx="7882128" cy="394051"/>
          </a:xfrm>
          <a:prstGeom prst="rect">
            <a:avLst/>
          </a:prstGeom>
          <a:gradFill>
            <a:gsLst>
              <a:gs pos="96000">
                <a:schemeClr val="bg1">
                  <a:alpha val="70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5000"/>
              </a:lnSpc>
              <a:spcBef>
                <a:spcPct val="0"/>
              </a:spcBef>
              <a:defRPr/>
            </a:pPr>
            <a:r>
              <a:rPr lang="ru-RU" b="1">
                <a:solidFill>
                  <a:schemeClr val="accent2">
                    <a:lumMod val="75000"/>
                  </a:schemeClr>
                </a:solidFill>
              </a:rPr>
              <a:t>Пациентов с ХСН снова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>
                <a:solidFill>
                  <a:schemeClr val="accent2">
                    <a:lumMod val="75000"/>
                  </a:schemeClr>
                </a:solidFill>
              </a:rPr>
              <a:t>попадают в больницу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481679B-02CA-40DE-A2C2-3E1AF34A4FCA}"/>
              </a:ext>
            </a:extLst>
          </p:cNvPr>
          <p:cNvSpPr/>
          <p:nvPr/>
        </p:nvSpPr>
        <p:spPr>
          <a:xfrm>
            <a:off x="5726113" y="2705100"/>
            <a:ext cx="3422650" cy="661988"/>
          </a:xfrm>
          <a:prstGeom prst="rect">
            <a:avLst/>
          </a:prstGeom>
        </p:spPr>
        <p:txBody>
          <a:bodyPr lIns="0" tIns="0" rIns="0">
            <a:spAutoFit/>
          </a:bodyPr>
          <a:lstStyle/>
          <a:p>
            <a:pPr algn="r" eaLnBrk="1" hangingPunct="1">
              <a:defRPr/>
            </a:pPr>
            <a:r>
              <a:rPr lang="en-GB" sz="40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~</a:t>
            </a:r>
            <a:r>
              <a:rPr lang="ru-RU" sz="40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35-50</a:t>
            </a:r>
            <a:r>
              <a:rPr lang="en-US" sz="40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%</a:t>
            </a:r>
            <a:endParaRPr lang="en-GB" sz="400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706569-3568-421F-8C65-3CAD5CAF1957}"/>
              </a:ext>
            </a:extLst>
          </p:cNvPr>
          <p:cNvSpPr/>
          <p:nvPr/>
        </p:nvSpPr>
        <p:spPr>
          <a:xfrm>
            <a:off x="-211138" y="4094163"/>
            <a:ext cx="3416301" cy="661987"/>
          </a:xfrm>
          <a:prstGeom prst="rect">
            <a:avLst/>
          </a:prstGeom>
        </p:spPr>
        <p:txBody>
          <a:bodyPr lIns="0" tIns="0" rIns="0">
            <a:spAutoFit/>
          </a:bodyPr>
          <a:lstStyle/>
          <a:p>
            <a:pPr algn="r" eaLnBrk="1" hangingPunct="1">
              <a:defRPr/>
            </a:pPr>
            <a:r>
              <a:rPr lang="en-GB" sz="40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~</a:t>
            </a:r>
            <a:r>
              <a:rPr lang="ru-RU" sz="40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3</a:t>
            </a:r>
            <a:r>
              <a:rPr lang="en-GB" sz="40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0%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EF81EB-F14E-4CB2-861F-1D54D790DCEC}"/>
              </a:ext>
            </a:extLst>
          </p:cNvPr>
          <p:cNvSpPr/>
          <p:nvPr/>
        </p:nvSpPr>
        <p:spPr>
          <a:xfrm>
            <a:off x="5184775" y="2001838"/>
            <a:ext cx="2643188" cy="660400"/>
          </a:xfrm>
          <a:prstGeom prst="rect">
            <a:avLst/>
          </a:prstGeom>
        </p:spPr>
        <p:txBody>
          <a:bodyPr lIns="0" tIns="0" rIns="0">
            <a:spAutoFit/>
          </a:bodyPr>
          <a:lstStyle/>
          <a:p>
            <a:pPr algn="r" eaLnBrk="1" hangingPunct="1">
              <a:defRPr/>
            </a:pPr>
            <a:r>
              <a:rPr lang="en-GB" sz="40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~</a:t>
            </a:r>
            <a:r>
              <a:rPr lang="ru-RU" sz="40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50</a:t>
            </a:r>
            <a:r>
              <a:rPr lang="en-US" sz="400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%</a:t>
            </a:r>
            <a:endParaRPr lang="en-GB" sz="400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354" name="Text Placeholder 4">
            <a:extLst>
              <a:ext uri="{FF2B5EF4-FFF2-40B4-BE49-F238E27FC236}">
                <a16:creationId xmlns:a16="http://schemas.microsoft.com/office/drawing/2014/main" xmlns="" id="{24505045-606D-438F-A12E-F81D1F49521C}"/>
              </a:ext>
            </a:extLst>
          </p:cNvPr>
          <p:cNvSpPr txBox="1">
            <a:spLocks/>
          </p:cNvSpPr>
          <p:nvPr/>
        </p:nvSpPr>
        <p:spPr bwMode="auto">
          <a:xfrm>
            <a:off x="0" y="4983163"/>
            <a:ext cx="9144000" cy="725487"/>
          </a:xfrm>
          <a:prstGeom prst="rect">
            <a:avLst/>
          </a:prstGeom>
          <a:solidFill>
            <a:srgbClr val="EE7F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1800" b="1">
                <a:solidFill>
                  <a:schemeClr val="bg1"/>
                </a:solidFill>
              </a:rPr>
              <a:t>При хронической сердечной недостаточно</a:t>
            </a:r>
            <a:r>
              <a:rPr lang="en-US" altLang="en-US" sz="1800" b="1">
                <a:solidFill>
                  <a:schemeClr val="bg1"/>
                </a:solidFill>
              </a:rPr>
              <a:t>c</a:t>
            </a:r>
            <a:r>
              <a:rPr lang="ru-RU" altLang="en-US" sz="1800" b="1">
                <a:solidFill>
                  <a:schemeClr val="bg1"/>
                </a:solidFill>
              </a:rPr>
              <a:t>ти часто происходит ухудшения состояния, необходимость госпитализации, больные имеют низкое качество жизни!</a:t>
            </a:r>
          </a:p>
        </p:txBody>
      </p:sp>
      <p:sp>
        <p:nvSpPr>
          <p:cNvPr id="14355" name="Text Placeholder 4">
            <a:extLst>
              <a:ext uri="{FF2B5EF4-FFF2-40B4-BE49-F238E27FC236}">
                <a16:creationId xmlns:a16="http://schemas.microsoft.com/office/drawing/2014/main" xmlns="" id="{2797A539-7D5D-4237-8D79-B33FC9FCE777}"/>
              </a:ext>
            </a:extLst>
          </p:cNvPr>
          <p:cNvSpPr txBox="1">
            <a:spLocks/>
          </p:cNvSpPr>
          <p:nvPr/>
        </p:nvSpPr>
        <p:spPr bwMode="auto">
          <a:xfrm>
            <a:off x="0" y="3609975"/>
            <a:ext cx="9144000" cy="400050"/>
          </a:xfrm>
          <a:prstGeom prst="rect">
            <a:avLst/>
          </a:prstGeom>
          <a:solidFill>
            <a:srgbClr val="EE7F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1800" b="1">
                <a:solidFill>
                  <a:schemeClr val="bg1"/>
                </a:solidFill>
              </a:rPr>
              <a:t>В течение месяца после госпитализации: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7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721E31E4-AD3C-46C2-830A-7E9B9461B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9238" y="2184400"/>
            <a:ext cx="5942012" cy="19177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5000" b="1" kern="0">
                <a:solidFill>
                  <a:schemeClr val="bg1"/>
                </a:solidFill>
                <a:latin typeface="+mn-lt"/>
              </a:rPr>
              <a:t>Как помочь себе </a:t>
            </a:r>
            <a:r>
              <a:rPr lang="en-US" sz="5000" b="1" kern="0">
                <a:solidFill>
                  <a:schemeClr val="bg1"/>
                </a:solidFill>
                <a:latin typeface="+mn-lt"/>
              </a:rPr>
              <a:t/>
            </a:r>
            <a:br>
              <a:rPr lang="en-US" sz="5000" b="1" kern="0">
                <a:solidFill>
                  <a:schemeClr val="bg1"/>
                </a:solidFill>
                <a:latin typeface="+mn-lt"/>
              </a:rPr>
            </a:br>
            <a:r>
              <a:rPr lang="ru-RU" sz="5000" b="1" kern="0">
                <a:solidFill>
                  <a:schemeClr val="bg1"/>
                </a:solidFill>
                <a:latin typeface="+mn-lt"/>
              </a:rPr>
              <a:t>этого избежать?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D392FB5-BBE2-43A8-8A18-8484306B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-49213"/>
            <a:ext cx="8124825" cy="984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>
                <a:latin typeface="+mn-lt"/>
              </a:rPr>
              <a:t>Нужно знать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E6E64C51-9DA0-4CA2-BFB9-2CD452ED21A3}"/>
              </a:ext>
            </a:extLst>
          </p:cNvPr>
          <p:cNvSpPr/>
          <p:nvPr/>
        </p:nvSpPr>
        <p:spPr>
          <a:xfrm>
            <a:off x="1244600" y="2003425"/>
            <a:ext cx="6823075" cy="498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6E9FC99B-125B-4001-9E9D-8AF5C1C1690F}"/>
              </a:ext>
            </a:extLst>
          </p:cNvPr>
          <p:cNvSpPr/>
          <p:nvPr/>
        </p:nvSpPr>
        <p:spPr>
          <a:xfrm>
            <a:off x="1244600" y="2679700"/>
            <a:ext cx="3005138" cy="498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9836285B-EC16-48BA-923B-B43B47D9C3DC}"/>
              </a:ext>
            </a:extLst>
          </p:cNvPr>
          <p:cNvSpPr/>
          <p:nvPr/>
        </p:nvSpPr>
        <p:spPr>
          <a:xfrm>
            <a:off x="1244600" y="3354388"/>
            <a:ext cx="1854200" cy="496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2689A353-9753-4A6A-8E31-1BE5DF38B4D5}"/>
              </a:ext>
            </a:extLst>
          </p:cNvPr>
          <p:cNvSpPr/>
          <p:nvPr/>
        </p:nvSpPr>
        <p:spPr>
          <a:xfrm>
            <a:off x="1244600" y="4027488"/>
            <a:ext cx="4510088" cy="498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EE7F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49EB911-AEAE-45CB-9CD6-EE858A8EB97F}"/>
              </a:ext>
            </a:extLst>
          </p:cNvPr>
          <p:cNvSpPr/>
          <p:nvPr/>
        </p:nvSpPr>
        <p:spPr>
          <a:xfrm>
            <a:off x="1331913" y="1804988"/>
            <a:ext cx="6937375" cy="28019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ker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Симптомы  хронической сердечной недостаточности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kern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Как диагностируют СН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kern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Как</a:t>
            </a:r>
            <a:r>
              <a:rPr lang="en-US" sz="2200" b="1" ker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200" b="1" kern="0">
                <a:solidFill>
                  <a:schemeClr val="accent2">
                    <a:lumMod val="75000"/>
                  </a:schemeClr>
                </a:solidFill>
                <a:latin typeface="+mn-lt"/>
              </a:rPr>
              <a:t>лечат СН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kern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Когда и зачем обращаться к врачу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4">
            <a:extLst>
              <a:ext uri="{FF2B5EF4-FFF2-40B4-BE49-F238E27FC236}">
                <a16:creationId xmlns:a16="http://schemas.microsoft.com/office/drawing/2014/main" xmlns="" id="{AD8660FC-3C73-4E23-AD0A-CD69E52D7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842963"/>
            <a:ext cx="69056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8B0A27D3-01C7-4872-98C1-1A5BD6686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0"/>
            <a:ext cx="8124825" cy="9683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>
                <a:latin typeface="+mn-lt"/>
              </a:rPr>
              <a:t>Клинические проявления</a:t>
            </a:r>
            <a:r>
              <a:rPr lang="en-US">
                <a:latin typeface="+mn-lt"/>
              </a:rPr>
              <a:t> </a:t>
            </a:r>
            <a:r>
              <a:rPr lang="ru-RU">
                <a:latin typeface="+mn-lt"/>
              </a:rPr>
              <a:t>хронической сердечной недостаточности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38C9712-3D5C-44C2-A80E-937342CBBBE1}"/>
              </a:ext>
            </a:extLst>
          </p:cNvPr>
          <p:cNvSpPr/>
          <p:nvPr/>
        </p:nvSpPr>
        <p:spPr>
          <a:xfrm>
            <a:off x="0" y="6537325"/>
            <a:ext cx="8054975" cy="2381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Национальные рекомендации ОССН, РКО и РНМОТ по диагностике и лечению ХСН (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4-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й пересмотр)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/ Сердечная Недостаточность. 2013</a:t>
            </a:r>
            <a:r>
              <a:rPr lang="en-US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;</a:t>
            </a:r>
            <a:r>
              <a:rPr lang="ru-RU" altLang="en-US" sz="950">
                <a:solidFill>
                  <a:schemeClr val="accent2">
                    <a:lumMod val="75000"/>
                  </a:schemeClr>
                </a:solidFill>
                <a:latin typeface="+mn-lt"/>
                <a:cs typeface="Arial" pitchFamily="34" charset="0"/>
              </a:rPr>
              <a:t> Том 14, № 7(81)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8A00A163-C64B-4DA3-B944-E07EC30C384A}"/>
              </a:ext>
            </a:extLst>
          </p:cNvPr>
          <p:cNvSpPr/>
          <p:nvPr/>
        </p:nvSpPr>
        <p:spPr>
          <a:xfrm>
            <a:off x="1393825" y="2146300"/>
            <a:ext cx="1098550" cy="39052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bg1"/>
                </a:solidFill>
              </a:rPr>
              <a:t>Одышка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1D7DA85B-16B3-4806-A48A-C4F188ED0018}"/>
              </a:ext>
            </a:extLst>
          </p:cNvPr>
          <p:cNvSpPr/>
          <p:nvPr/>
        </p:nvSpPr>
        <p:spPr>
          <a:xfrm>
            <a:off x="5256213" y="2316163"/>
            <a:ext cx="1639887" cy="633412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bg1"/>
                </a:solidFill>
              </a:rPr>
              <a:t>Слабость и утомляемость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4EBFE148-0DF5-4378-91EF-E2021A94C78D}"/>
              </a:ext>
            </a:extLst>
          </p:cNvPr>
          <p:cNvSpPr/>
          <p:nvPr/>
        </p:nvSpPr>
        <p:spPr>
          <a:xfrm>
            <a:off x="1287463" y="4067175"/>
            <a:ext cx="1536700" cy="81438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bg1"/>
                </a:solidFill>
              </a:rPr>
              <a:t>Учащенное сердцебиение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B91CB7DC-E24A-44CB-B103-5BCFA0A0FC16}"/>
              </a:ext>
            </a:extLst>
          </p:cNvPr>
          <p:cNvSpPr/>
          <p:nvPr/>
        </p:nvSpPr>
        <p:spPr>
          <a:xfrm>
            <a:off x="1296988" y="4860925"/>
            <a:ext cx="1495425" cy="75882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bg1"/>
                </a:solidFill>
              </a:rPr>
              <a:t>Снижение аппетита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FFBEE16A-58AC-49B7-B475-82757153BEF2}"/>
              </a:ext>
            </a:extLst>
          </p:cNvPr>
          <p:cNvSpPr/>
          <p:nvPr/>
        </p:nvSpPr>
        <p:spPr>
          <a:xfrm>
            <a:off x="5256213" y="5265738"/>
            <a:ext cx="1879600" cy="792162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bg1"/>
                </a:solidFill>
              </a:rPr>
              <a:t>Частое мочеиспускание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E8C1DFA8-3D80-4E8A-9821-5F3ED13AEC9A}"/>
              </a:ext>
            </a:extLst>
          </p:cNvPr>
          <p:cNvSpPr/>
          <p:nvPr/>
        </p:nvSpPr>
        <p:spPr>
          <a:xfrm>
            <a:off x="5294313" y="4194175"/>
            <a:ext cx="1565275" cy="45878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bg1"/>
                </a:solidFill>
              </a:rPr>
              <a:t>Внезапное увеличение веса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2A5E8DC9-1B9A-47F5-B3C7-49216B38AC9B}"/>
              </a:ext>
            </a:extLst>
          </p:cNvPr>
          <p:cNvSpPr/>
          <p:nvPr/>
        </p:nvSpPr>
        <p:spPr>
          <a:xfrm>
            <a:off x="1393825" y="2949575"/>
            <a:ext cx="1309688" cy="68897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bg1"/>
                </a:solidFill>
              </a:rPr>
              <a:t>Ночное удушье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8038C854-ADF4-412E-946F-C5E4D8CC0D26}"/>
              </a:ext>
            </a:extLst>
          </p:cNvPr>
          <p:cNvSpPr/>
          <p:nvPr/>
        </p:nvSpPr>
        <p:spPr>
          <a:xfrm>
            <a:off x="5337175" y="3294063"/>
            <a:ext cx="858838" cy="392112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bg1"/>
                </a:solidFill>
              </a:rPr>
              <a:t>Отеки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9e6420a-3d07-4c8d-8907-2de68cc2d1bf">
      <UserInfo>
        <DisplayName>Shevchenko, Elena</DisplayName>
        <AccountId>75</AccountId>
        <AccountType/>
      </UserInfo>
      <UserInfo>
        <DisplayName>Bogdanova, Lolita</DisplayName>
        <AccountId>32</AccountId>
        <AccountType/>
      </UserInfo>
      <UserInfo>
        <DisplayName>Rogozhkina, Irina</DisplayName>
        <AccountId>70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7A88938138C046998ECB3271D6CEA7" ma:contentTypeVersion="10" ma:contentTypeDescription="Create a new document." ma:contentTypeScope="" ma:versionID="6a81b7bb0d5fb9db1702bef936e8183c">
  <xsd:schema xmlns:xsd="http://www.w3.org/2001/XMLSchema" xmlns:xs="http://www.w3.org/2001/XMLSchema" xmlns:p="http://schemas.microsoft.com/office/2006/metadata/properties" xmlns:ns2="e44b8c5e-b63f-455f-ab8f-dc5087050b9e" xmlns:ns3="59e6420a-3d07-4c8d-8907-2de68cc2d1bf" targetNamespace="http://schemas.microsoft.com/office/2006/metadata/properties" ma:root="true" ma:fieldsID="8ef5385c3508367aa0c6fa4c63eff734" ns2:_="" ns3:_="">
    <xsd:import namespace="e44b8c5e-b63f-455f-ab8f-dc5087050b9e"/>
    <xsd:import namespace="59e6420a-3d07-4c8d-8907-2de68cc2d1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b8c5e-b63f-455f-ab8f-dc5087050b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e6420a-3d07-4c8d-8907-2de68cc2d1b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7B9AF3-CBAE-4A4E-8E10-12F87741D5FD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59e6420a-3d07-4c8d-8907-2de68cc2d1bf"/>
    <ds:schemaRef ds:uri="e44b8c5e-b63f-455f-ab8f-dc5087050b9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E4152EA-5419-440F-B080-CB00B490D6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8615EC-F474-476C-A140-00C738CAC90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44b8c5e-b63f-455f-ab8f-dc5087050b9e"/>
    <ds:schemaRef ds:uri="59e6420a-3d07-4c8d-8907-2de68cc2d1b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2216</Words>
  <Application>Microsoft Office PowerPoint</Application>
  <PresentationFormat>Экран (4:3)</PresentationFormat>
  <Paragraphs>306</Paragraphs>
  <Slides>45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Arial Black</vt:lpstr>
      <vt:lpstr>Arial Narrow</vt:lpstr>
      <vt:lpstr>Calibri</vt:lpstr>
      <vt:lpstr>Calibri Light</vt:lpstr>
      <vt:lpstr>Office Theme</vt:lpstr>
      <vt:lpstr>Школа пациентов  с хронической  сердечной недостаточностью</vt:lpstr>
      <vt:lpstr>Круги кровообращения</vt:lpstr>
      <vt:lpstr>Наиболее частые причины  сердечной недостаточности</vt:lpstr>
      <vt:lpstr>Что такое сердечная недостаточность?</vt:lpstr>
      <vt:lpstr>Фракция выброса</vt:lpstr>
      <vt:lpstr>Сердечная недостаточность — опасное заболевание, требующее активного лечения!</vt:lpstr>
      <vt:lpstr>Как помочь себе  этого избежать? </vt:lpstr>
      <vt:lpstr>Нужно знать </vt:lpstr>
      <vt:lpstr>Клинические проявления хронической сердечной недостаточности</vt:lpstr>
      <vt:lpstr>Одышка</vt:lpstr>
      <vt:lpstr>Слабость и утомляемость</vt:lpstr>
      <vt:lpstr>Учащенное сердцебиение</vt:lpstr>
      <vt:lpstr>Снижение аппетита при ХСН</vt:lpstr>
      <vt:lpstr>Частота мочеиспускания</vt:lpstr>
      <vt:lpstr>Внезапное увеличение веса</vt:lpstr>
      <vt:lpstr>Отеки </vt:lpstr>
      <vt:lpstr>Ночное удушье</vt:lpstr>
      <vt:lpstr>Классификация ХСН</vt:lpstr>
      <vt:lpstr>Что делать, если установлен диагноз ХСН?</vt:lpstr>
      <vt:lpstr>Лечение сердечной недостаточности</vt:lpstr>
      <vt:lpstr>Что дает правильное лечение сердечной недостаточности:</vt:lpstr>
      <vt:lpstr>Общие рекомендации по диете</vt:lpstr>
      <vt:lpstr>Что нужно есть при ХСН</vt:lpstr>
      <vt:lpstr>Употребление поваренной соли</vt:lpstr>
      <vt:lpstr>Алкоголь</vt:lpstr>
      <vt:lpstr>Курение</vt:lpstr>
      <vt:lpstr>Распорядок дня больного с ХСН</vt:lpstr>
      <vt:lpstr>Физические нагрузки</vt:lpstr>
      <vt:lpstr>Физические нагрузки</vt:lpstr>
      <vt:lpstr>Контроль веса</vt:lpstr>
      <vt:lpstr>Соблюдение назначений врача при выписке  из стационара</vt:lpstr>
      <vt:lpstr>Почему важно соблюдать назначения врача?</vt:lpstr>
      <vt:lpstr>Если у Вас депрессия, тревога</vt:lpstr>
      <vt:lpstr>Когда необходимо обратиться к врачу</vt:lpstr>
      <vt:lpstr>Когда необходимо обратиться к врачу</vt:lpstr>
      <vt:lpstr>Препараты для лечения сердечной недостаточности</vt:lpstr>
      <vt:lpstr>Медикаментозное лечение</vt:lpstr>
      <vt:lpstr>Медикаментозное лечение</vt:lpstr>
      <vt:lpstr>Медикаментозное лечение</vt:lpstr>
      <vt:lpstr>Медикаментозное лечение</vt:lpstr>
      <vt:lpstr>Медикаментозная терапия Антагонисты минералокортикоидных рецепторов (АМКР)</vt:lpstr>
      <vt:lpstr>Медикаментозная терапия ДИУРЕТИКИ (мочегонные препараты)</vt:lpstr>
      <vt:lpstr>Больше информации – на сайте про ХСН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А.А. Замятин</cp:lastModifiedBy>
  <cp:revision>7</cp:revision>
  <dcterms:created xsi:type="dcterms:W3CDTF">2017-10-10T14:15:58Z</dcterms:created>
  <dcterms:modified xsi:type="dcterms:W3CDTF">2025-07-10T03:52:35Z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0x010100967A88938138C046998ECB3271D6CEA7</vt:lpwstr>
  </property>
</Properties>
</file>