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126.xml" ContentType="application/vnd.openxmlformats-officedocument.presentationml.slide+xml"/>
  <Override PartName="/ppt/slides/slide128.xml" ContentType="application/vnd.openxmlformats-officedocument.presentationml.slide+xml"/>
  <Override PartName="/ppt/slides/slide137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3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2"/>
  </p:notesMasterIdLst>
  <p:handoutMasterIdLst>
    <p:handoutMasterId r:id="rId143"/>
  </p:handoutMasterIdLst>
  <p:sldIdLst>
    <p:sldId id="257" r:id="rId2"/>
    <p:sldId id="361" r:id="rId3"/>
    <p:sldId id="362" r:id="rId4"/>
    <p:sldId id="363" r:id="rId5"/>
    <p:sldId id="364" r:id="rId6"/>
    <p:sldId id="365" r:id="rId7"/>
    <p:sldId id="366" r:id="rId8"/>
    <p:sldId id="367" r:id="rId9"/>
    <p:sldId id="369" r:id="rId10"/>
    <p:sldId id="370" r:id="rId11"/>
    <p:sldId id="380" r:id="rId12"/>
    <p:sldId id="371" r:id="rId13"/>
    <p:sldId id="372" r:id="rId14"/>
    <p:sldId id="373" r:id="rId15"/>
    <p:sldId id="374" r:id="rId16"/>
    <p:sldId id="375" r:id="rId17"/>
    <p:sldId id="376" r:id="rId18"/>
    <p:sldId id="377" r:id="rId19"/>
    <p:sldId id="379" r:id="rId20"/>
    <p:sldId id="382" r:id="rId21"/>
    <p:sldId id="383" r:id="rId22"/>
    <p:sldId id="384" r:id="rId23"/>
    <p:sldId id="385" r:id="rId24"/>
    <p:sldId id="269" r:id="rId25"/>
    <p:sldId id="276" r:id="rId26"/>
    <p:sldId id="278" r:id="rId27"/>
    <p:sldId id="279" r:id="rId28"/>
    <p:sldId id="280" r:id="rId29"/>
    <p:sldId id="283" r:id="rId30"/>
    <p:sldId id="284" r:id="rId31"/>
    <p:sldId id="285" r:id="rId32"/>
    <p:sldId id="286" r:id="rId33"/>
    <p:sldId id="287" r:id="rId34"/>
    <p:sldId id="289" r:id="rId35"/>
    <p:sldId id="353" r:id="rId36"/>
    <p:sldId id="290" r:id="rId37"/>
    <p:sldId id="291" r:id="rId38"/>
    <p:sldId id="329" r:id="rId39"/>
    <p:sldId id="294" r:id="rId40"/>
    <p:sldId id="296" r:id="rId41"/>
    <p:sldId id="295" r:id="rId42"/>
    <p:sldId id="298" r:id="rId43"/>
    <p:sldId id="299" r:id="rId44"/>
    <p:sldId id="300" r:id="rId45"/>
    <p:sldId id="388" r:id="rId46"/>
    <p:sldId id="302" r:id="rId47"/>
    <p:sldId id="326" r:id="rId48"/>
    <p:sldId id="387" r:id="rId49"/>
    <p:sldId id="343" r:id="rId50"/>
    <p:sldId id="303" r:id="rId51"/>
    <p:sldId id="327" r:id="rId52"/>
    <p:sldId id="356" r:id="rId53"/>
    <p:sldId id="357" r:id="rId54"/>
    <p:sldId id="389" r:id="rId55"/>
    <p:sldId id="390" r:id="rId56"/>
    <p:sldId id="391" r:id="rId57"/>
    <p:sldId id="392" r:id="rId58"/>
    <p:sldId id="393" r:id="rId59"/>
    <p:sldId id="394" r:id="rId60"/>
    <p:sldId id="395" r:id="rId61"/>
    <p:sldId id="396" r:id="rId62"/>
    <p:sldId id="397" r:id="rId63"/>
    <p:sldId id="398" r:id="rId64"/>
    <p:sldId id="400" r:id="rId65"/>
    <p:sldId id="401" r:id="rId66"/>
    <p:sldId id="402" r:id="rId67"/>
    <p:sldId id="403" r:id="rId68"/>
    <p:sldId id="404" r:id="rId69"/>
    <p:sldId id="405" r:id="rId70"/>
    <p:sldId id="406" r:id="rId71"/>
    <p:sldId id="407" r:id="rId72"/>
    <p:sldId id="465" r:id="rId73"/>
    <p:sldId id="346" r:id="rId74"/>
    <p:sldId id="348" r:id="rId75"/>
    <p:sldId id="349" r:id="rId76"/>
    <p:sldId id="351" r:id="rId77"/>
    <p:sldId id="350" r:id="rId78"/>
    <p:sldId id="425" r:id="rId79"/>
    <p:sldId id="328" r:id="rId80"/>
    <p:sldId id="345" r:id="rId81"/>
    <p:sldId id="332" r:id="rId82"/>
    <p:sldId id="310" r:id="rId83"/>
    <p:sldId id="408" r:id="rId84"/>
    <p:sldId id="311" r:id="rId85"/>
    <p:sldId id="409" r:id="rId86"/>
    <p:sldId id="318" r:id="rId87"/>
    <p:sldId id="312" r:id="rId88"/>
    <p:sldId id="342" r:id="rId89"/>
    <p:sldId id="313" r:id="rId90"/>
    <p:sldId id="410" r:id="rId91"/>
    <p:sldId id="314" r:id="rId92"/>
    <p:sldId id="466" r:id="rId93"/>
    <p:sldId id="411" r:id="rId94"/>
    <p:sldId id="412" r:id="rId95"/>
    <p:sldId id="413" r:id="rId96"/>
    <p:sldId id="414" r:id="rId97"/>
    <p:sldId id="415" r:id="rId98"/>
    <p:sldId id="416" r:id="rId99"/>
    <p:sldId id="417" r:id="rId100"/>
    <p:sldId id="418" r:id="rId101"/>
    <p:sldId id="419" r:id="rId102"/>
    <p:sldId id="420" r:id="rId103"/>
    <p:sldId id="421" r:id="rId104"/>
    <p:sldId id="422" r:id="rId105"/>
    <p:sldId id="423" r:id="rId106"/>
    <p:sldId id="424" r:id="rId107"/>
    <p:sldId id="426" r:id="rId108"/>
    <p:sldId id="427" r:id="rId109"/>
    <p:sldId id="428" r:id="rId110"/>
    <p:sldId id="429" r:id="rId111"/>
    <p:sldId id="430" r:id="rId112"/>
    <p:sldId id="431" r:id="rId113"/>
    <p:sldId id="432" r:id="rId114"/>
    <p:sldId id="446" r:id="rId115"/>
    <p:sldId id="464" r:id="rId116"/>
    <p:sldId id="447" r:id="rId117"/>
    <p:sldId id="433" r:id="rId118"/>
    <p:sldId id="434" r:id="rId119"/>
    <p:sldId id="435" r:id="rId120"/>
    <p:sldId id="436" r:id="rId121"/>
    <p:sldId id="437" r:id="rId122"/>
    <p:sldId id="438" r:id="rId123"/>
    <p:sldId id="439" r:id="rId124"/>
    <p:sldId id="440" r:id="rId125"/>
    <p:sldId id="441" r:id="rId126"/>
    <p:sldId id="442" r:id="rId127"/>
    <p:sldId id="445" r:id="rId128"/>
    <p:sldId id="448" r:id="rId129"/>
    <p:sldId id="449" r:id="rId130"/>
    <p:sldId id="450" r:id="rId131"/>
    <p:sldId id="451" r:id="rId132"/>
    <p:sldId id="452" r:id="rId133"/>
    <p:sldId id="457" r:id="rId134"/>
    <p:sldId id="458" r:id="rId135"/>
    <p:sldId id="459" r:id="rId136"/>
    <p:sldId id="460" r:id="rId137"/>
    <p:sldId id="461" r:id="rId138"/>
    <p:sldId id="462" r:id="rId139"/>
    <p:sldId id="463" r:id="rId140"/>
    <p:sldId id="354" r:id="rId141"/>
  </p:sldIdLst>
  <p:sldSz cx="12188825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3792">
          <p15:clr>
            <a:srgbClr val="A4A3A4"/>
          </p15:clr>
        </p15:guide>
        <p15:guide id="4" orient="horz" pos="1152">
          <p15:clr>
            <a:srgbClr val="A4A3A4"/>
          </p15:clr>
        </p15:guide>
        <p15:guide id="5" orient="horz" pos="3360">
          <p15:clr>
            <a:srgbClr val="A4A3A4"/>
          </p15:clr>
        </p15:guide>
        <p15:guide id="6" orient="horz" pos="3072">
          <p15:clr>
            <a:srgbClr val="A4A3A4"/>
          </p15:clr>
        </p15:guide>
        <p15:guide id="7" orient="horz" pos="864">
          <p15:clr>
            <a:srgbClr val="A4A3A4"/>
          </p15:clr>
        </p15:guide>
        <p15:guide id="8" orient="horz" pos="528">
          <p15:clr>
            <a:srgbClr val="A4A3A4"/>
          </p15:clr>
        </p15:guide>
        <p15:guide id="9" orient="horz" pos="2784">
          <p15:clr>
            <a:srgbClr val="A4A3A4"/>
          </p15:clr>
        </p15:guide>
        <p15:guide id="10" pos="3839">
          <p15:clr>
            <a:srgbClr val="A4A3A4"/>
          </p15:clr>
        </p15:guide>
        <p15:guide id="11" pos="959">
          <p15:clr>
            <a:srgbClr val="A4A3A4"/>
          </p15:clr>
        </p15:guide>
        <p15:guide id="12" pos="7007">
          <p15:clr>
            <a:srgbClr val="A4A3A4"/>
          </p15:clr>
        </p15:guide>
        <p15:guide id="13" pos="6719">
          <p15:clr>
            <a:srgbClr val="A4A3A4"/>
          </p15:clr>
        </p15:guide>
        <p15:guide id="14" pos="6143">
          <p15:clr>
            <a:srgbClr val="A4A3A4"/>
          </p15:clr>
        </p15:guide>
        <p15:guide id="15" pos="3983">
          <p15:clr>
            <a:srgbClr val="A4A3A4"/>
          </p15:clr>
        </p15:guide>
        <p15:guide id="16" pos="527">
          <p15:clr>
            <a:srgbClr val="A4A3A4"/>
          </p15:clr>
        </p15:guide>
        <p15:guide id="17" pos="715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74" y="-84"/>
      </p:cViewPr>
      <p:guideLst>
        <p:guide orient="horz" pos="2160"/>
        <p:guide orient="horz" pos="1008"/>
        <p:guide orient="horz" pos="3792"/>
        <p:guide orient="horz" pos="1152"/>
        <p:guide orient="horz" pos="3360"/>
        <p:guide orient="horz" pos="3072"/>
        <p:guide orient="horz" pos="864"/>
        <p:guide orient="horz" pos="528"/>
        <p:guide pos="3839"/>
        <p:guide pos="959"/>
        <p:guide pos="7007"/>
        <p:guide pos="6719"/>
        <p:guide pos="6143"/>
        <p:guide pos="3983"/>
        <p:guide pos="527"/>
        <p:guide pos="715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7" d="100"/>
          <a:sy n="87" d="100"/>
        </p:scale>
        <p:origin x="2946" y="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CBDACDC-6E63-4272-B3AC-CCF5CA6029F9}" type="datetime1">
              <a:rPr lang="ru-RU" smtClean="0"/>
              <a:pPr rtl="0"/>
              <a:t>23.02.2021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C119DBA-4540-49B3-8FA9-6259387ECF9E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876198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B379994-B797-4915-BB7A-12D6CEBDCA03}" type="datetime1">
              <a:rPr lang="ru-RU" smtClean="0"/>
              <a:pPr rtl="0"/>
              <a:t>23.02.2021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dirty="0" smtClean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3B36274-F2B9-4C45-BBB4-0EDF4CD651A7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476885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3B36274-F2B9-4C45-BBB4-0EDF4CD651A7}" type="slidenum">
              <a:rPr lang="ru-RU" smtClean="0"/>
              <a:pPr rtl="0"/>
              <a:t>1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45023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55C45-5924-4173-9756-43AD1EEDC6C3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3B36274-F2B9-4C45-BBB4-0EDF4CD651A7}" type="slidenum">
              <a:rPr lang="ru-RU" smtClean="0"/>
              <a:pPr rtl="0"/>
              <a:t>24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86567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117D6F-7D37-42E7-A124-6D9B3522BBEF}" type="slidenum">
              <a:rPr lang="ru-RU" smtClean="0"/>
              <a:pPr/>
              <a:t>88</a:t>
            </a:fld>
            <a:endParaRPr lang="ru-RU" smtClean="0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Benefits of Inflation</a:t>
            </a:r>
          </a:p>
          <a:p>
            <a:r>
              <a:rPr lang="en-US" smtClean="0"/>
              <a:t>	1.	Increase in diastolic pressure</a:t>
            </a:r>
          </a:p>
          <a:p>
            <a:r>
              <a:rPr lang="en-US" smtClean="0"/>
              <a:t>	2.	This increase in pressure, increases coronary </a:t>
            </a:r>
          </a:p>
          <a:p>
            <a:r>
              <a:rPr lang="en-US" smtClean="0"/>
              <a:t>		perfusion pressure and blood flow</a:t>
            </a:r>
          </a:p>
          <a:p>
            <a:r>
              <a:rPr lang="en-US" smtClean="0"/>
              <a:t>	3.	Increased diastolic pressure also increases </a:t>
            </a:r>
          </a:p>
          <a:p>
            <a:r>
              <a:rPr lang="en-US" smtClean="0"/>
              <a:t>		perfusion to distal organs and tissues</a:t>
            </a:r>
          </a:p>
          <a:p>
            <a:r>
              <a:rPr lang="en-US" smtClean="0"/>
              <a:t>	4.	Due to increased Coronary Perfusion Pressure (augmentation minus LVEDP), potential for improved coronary collateral circulation </a:t>
            </a:r>
          </a:p>
          <a:p>
            <a:r>
              <a:rPr lang="en-US" smtClean="0"/>
              <a:t>	5.	Increased systemic perfusion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934E905-FBA2-4997-A1BB-EF222BDE0B70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122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3E2D3C-7A9C-4DAB-B65A-82AE99B93A05}" type="slidenum">
              <a:rPr lang="ru-RU" smtClean="0"/>
              <a:pPr/>
              <a:t>138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auto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2413" y="1371600"/>
            <a:ext cx="9144000" cy="3505200"/>
          </a:xfrm>
        </p:spPr>
        <p:txBody>
          <a:bodyPr rtlCol="0">
            <a:noAutofit/>
          </a:bodyPr>
          <a:lstStyle>
            <a:lvl1pPr>
              <a:defRPr sz="720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2413" y="4953000"/>
            <a:ext cx="8229600" cy="10668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C10C6A-66F6-4656-BD5A-C787A1F83051}" type="datetime1">
              <a:rPr lang="ru-RU" smtClean="0"/>
              <a:pPr rtl="0"/>
              <a:t>23.02.2021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8568654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E8CAEA8-596E-4ADA-B5C6-8A4218D28579}" type="datetime1">
              <a:rPr lang="ru-RU" smtClean="0"/>
              <a:pPr rtl="0"/>
              <a:t>23.02.2021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842234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9752012" y="533400"/>
            <a:ext cx="1371600" cy="5592764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ru-RU" dirty="0" smtClean="0"/>
              <a:t>Стиль образца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2411" y="533400"/>
            <a:ext cx="8077201" cy="5592764"/>
          </a:xfrm>
        </p:spPr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E9CDD9C-ADF0-4A8E-89D7-BECA34527CD0}" type="datetime1">
              <a:rPr lang="ru-RU" smtClean="0"/>
              <a:pPr rtl="0"/>
              <a:t>23.02.2021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50182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AB38E33-CD8D-468C-AC4D-8EE3547B20B6}" type="datetime1">
              <a:rPr lang="ru-RU" smtClean="0"/>
              <a:pPr rtl="0"/>
              <a:t>23.02.2021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994555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 bwMode="auto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522414" y="2514601"/>
            <a:ext cx="9144000" cy="2819400"/>
          </a:xfrm>
        </p:spPr>
        <p:txBody>
          <a:bodyPr rtlCol="0" anchor="b">
            <a:noAutofit/>
          </a:bodyPr>
          <a:lstStyle>
            <a:lvl1pPr algn="l" rtl="0">
              <a:defRPr sz="6600" b="0" i="0" cap="none" baseline="0"/>
            </a:lvl1pPr>
          </a:lstStyle>
          <a:p>
            <a:pPr rtl="0"/>
            <a:r>
              <a:rPr lang="ru-RU" dirty="0" smtClean="0"/>
              <a:t>Стиль образца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3" y="990600"/>
            <a:ext cx="8229600" cy="1143000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C9BE440-AB8F-40F9-B469-1A59D2545CD3}" type="datetime1">
              <a:rPr lang="ru-RU" smtClean="0"/>
              <a:pPr rtl="0"/>
              <a:t>23.02.2021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6069944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4" y="533400"/>
            <a:ext cx="9601200" cy="1143000"/>
          </a:xfrm>
        </p:spPr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22414" y="1828800"/>
            <a:ext cx="4645152" cy="4191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75412" y="1828800"/>
            <a:ext cx="4648201" cy="4191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5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63F9309-2CCA-4BCE-9CC0-3EE77B52DCAB}" type="datetime1">
              <a:rPr lang="ru-RU" smtClean="0"/>
              <a:pPr rtl="0"/>
              <a:t>23.02.2021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5769702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4" y="533400"/>
            <a:ext cx="9601200" cy="114300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522414" y="1828800"/>
            <a:ext cx="4645152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22414" y="2667000"/>
            <a:ext cx="4645152" cy="33528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 baseline="0"/>
            </a:lvl6pPr>
            <a:lvl7pPr>
              <a:defRPr sz="1400" baseline="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478462" y="1828800"/>
            <a:ext cx="4645152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478462" y="2667000"/>
            <a:ext cx="4645152" cy="33528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Дата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818821A-9448-46F0-B6E1-E60F48BE7F0B}" type="datetime1">
              <a:rPr lang="ru-RU" smtClean="0"/>
              <a:pPr rtl="0"/>
              <a:t>23.02.2021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012310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 dirty="0" smtClean="0"/>
              <a:t>Стиль образца заголовка</a:t>
            </a:r>
            <a:endParaRPr lang="ru-RU" dirty="0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B544A87-C71B-4A39-B170-2D8A98D13A99}" type="datetime1">
              <a:rPr lang="ru-RU" smtClean="0"/>
              <a:pPr rtl="0"/>
              <a:t>23.02.2021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557012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 bwMode="auto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247BFD6-90C6-43D7-BD59-197B56E94537}" type="datetime1">
              <a:rPr lang="ru-RU" smtClean="0"/>
              <a:pPr rtl="0"/>
              <a:t>23.02.2021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520172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 bwMode="auto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6613" y="2590800"/>
            <a:ext cx="3276599" cy="1924050"/>
          </a:xfrm>
        </p:spPr>
        <p:txBody>
          <a:bodyPr rtlCol="0" anchor="b">
            <a:normAutofit/>
          </a:bodyPr>
          <a:lstStyle>
            <a:lvl1pPr algn="l">
              <a:defRPr sz="3200" b="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Замещающий текст 2"/>
          <p:cNvSpPr>
            <a:spLocks noGrp="1"/>
          </p:cNvSpPr>
          <p:nvPr>
            <p:ph type="body" sz="half" idx="2"/>
          </p:nvPr>
        </p:nvSpPr>
        <p:spPr>
          <a:xfrm>
            <a:off x="836613" y="4648200"/>
            <a:ext cx="3276599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3" name="Объект 3"/>
          <p:cNvSpPr>
            <a:spLocks noGrp="1"/>
          </p:cNvSpPr>
          <p:nvPr>
            <p:ph idx="1"/>
          </p:nvPr>
        </p:nvSpPr>
        <p:spPr>
          <a:xfrm>
            <a:off x="5180012" y="838200"/>
            <a:ext cx="6172201" cy="51816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8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8861E71-FD8E-41DA-B28B-6587873E4DD2}" type="datetime1">
              <a:rPr lang="ru-RU" smtClean="0"/>
              <a:pPr rtl="0"/>
              <a:t>23.02.2021</a:t>
            </a:fld>
            <a:endParaRPr lang="ru-RU" dirty="0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0182804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 bwMode="auto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6613" y="2590800"/>
            <a:ext cx="3276599" cy="1924050"/>
          </a:xfrm>
        </p:spPr>
        <p:txBody>
          <a:bodyPr rtlCol="0" anchor="b">
            <a:normAutofit/>
          </a:bodyPr>
          <a:lstStyle>
            <a:lvl1pPr algn="l">
              <a:defRPr sz="3200" b="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Замещающий текст 2"/>
          <p:cNvSpPr>
            <a:spLocks noGrp="1"/>
          </p:cNvSpPr>
          <p:nvPr>
            <p:ph type="body" sz="half" idx="2"/>
          </p:nvPr>
        </p:nvSpPr>
        <p:spPr>
          <a:xfrm>
            <a:off x="836613" y="4648200"/>
            <a:ext cx="3276599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3" name="Рисунок 3"/>
          <p:cNvSpPr>
            <a:spLocks noGrp="1"/>
          </p:cNvSpPr>
          <p:nvPr>
            <p:ph type="pic" idx="1"/>
          </p:nvPr>
        </p:nvSpPr>
        <p:spPr>
          <a:xfrm>
            <a:off x="5484812" y="836610"/>
            <a:ext cx="5867401" cy="5183190"/>
          </a:xfrm>
          <a:solidFill>
            <a:schemeClr val="bg2"/>
          </a:solidFill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smtClean="0"/>
              <a:t>Вставка рисунка</a:t>
            </a:r>
            <a:endParaRPr lang="ru-RU" dirty="0"/>
          </a:p>
        </p:txBody>
      </p:sp>
      <p:pic>
        <p:nvPicPr>
          <p:cNvPr id="9" name="Рисунок 4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812" y="458787"/>
            <a:ext cx="6626225" cy="5938837"/>
          </a:xfrm>
          <a:prstGeom prst="rect">
            <a:avLst/>
          </a:prstGeom>
          <a:noFill/>
          <a:ln>
            <a:noFill/>
          </a:ln>
          <a:effectLst>
            <a:outerShdw blurRad="292100" algn="ctr" rotWithShape="0">
              <a:prstClr val="black">
                <a:alpha val="36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2446932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4" y="5334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dirty="0" smtClean="0"/>
              <a:t>Стиль образца заголовка</a:t>
            </a:r>
            <a:endParaRPr lang="ru-RU" dirty="0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522414" y="1828800"/>
            <a:ext cx="96012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dirty="0" smtClean="0"/>
              <a:t>Образец текста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</a:p>
          <a:p>
            <a:pPr lvl="5" rtl="0"/>
            <a:r>
              <a:rPr lang="ru-RU" dirty="0" smtClean="0"/>
              <a:t>Шестой уровень</a:t>
            </a:r>
          </a:p>
          <a:p>
            <a:pPr lvl="6" rtl="0"/>
            <a:r>
              <a:rPr lang="ru-RU" dirty="0" smtClean="0"/>
              <a:t>Седьмой уровень</a:t>
            </a:r>
          </a:p>
          <a:p>
            <a:pPr lvl="7" rtl="0"/>
            <a:r>
              <a:rPr lang="ru-RU" dirty="0" smtClean="0"/>
              <a:t>Восьмой уровень</a:t>
            </a:r>
          </a:p>
          <a:p>
            <a:pPr lvl="8" rtl="0"/>
            <a:r>
              <a:rPr lang="ru-RU" dirty="0" smtClean="0"/>
              <a:t>Девятый уровень</a:t>
            </a:r>
            <a:endParaRPr lang="ru-RU" dirty="0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1517950" y="6172200"/>
            <a:ext cx="6862462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4" name="Дата 4"/>
          <p:cNvSpPr>
            <a:spLocks noGrp="1"/>
          </p:cNvSpPr>
          <p:nvPr>
            <p:ph type="dt" sz="half" idx="2"/>
          </p:nvPr>
        </p:nvSpPr>
        <p:spPr>
          <a:xfrm>
            <a:off x="8609012" y="6172200"/>
            <a:ext cx="1320059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2EFE7F42-9E58-4B67-8DDA-E2C75A491C90}" type="datetime1">
              <a:rPr lang="ru-RU" smtClean="0"/>
              <a:pPr rtl="0"/>
              <a:t>23.02.2021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133012" y="6172200"/>
            <a:ext cx="990601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E5137D0E-4A4F-4307-8994-C1891D747D59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26050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3838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41363" indent="-17145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66788" indent="-17303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08088" indent="-17303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444752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82496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157984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&#1060;&#1059;&#1042;%20&#1050;&#1040;&#1056;&#1044;&#1048;&#1054;&#1051;&#1054;&#1043;&#1048;&#1071;\KULIGIN_A_G\11_12_2019_9_56_32\VID_20200213_123354.mp4" TargetMode="Externa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&#1060;&#1059;&#1042;%20&#1050;&#1040;&#1056;&#1044;&#1048;&#1054;&#1051;&#1054;&#1043;&#1048;&#1071;\KULIGIN_A_G\11_12_2019_9_56_32\MOVIE-0009.wmv" TargetMode="Externa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&#1060;&#1059;&#1042;%20&#1050;&#1040;&#1056;&#1044;&#1048;&#1054;&#1051;&#1054;&#1043;&#1048;&#1071;\KULIGIN_A_G\11_12_2019_9_56_32\MOVIE-0010.wmv" TargetMode="Externa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&#1060;&#1059;&#1042;%20&#1050;&#1040;&#1056;&#1044;&#1048;&#1054;&#1051;&#1054;&#1043;&#1048;&#1071;\KULIGIN_A_G\11_12_2019_9_56_32\MOVIE-0021.wmv" TargetMode="Externa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&#1060;&#1059;&#1042;%20&#1050;&#1040;&#1056;&#1044;&#1048;&#1054;&#1051;&#1054;&#1043;&#1048;&#1071;\KULIGIN_A_G\11_12_2019_9_56_32\MOVIE-0027.wmv" TargetMode="Externa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s://medspecial.ru/wiki/&#1054;&#1073;&#1089;&#1077;&#1088;&#1074;&#1072;&#1094;&#1080;&#1086;&#1085;&#1085;&#1086;&#1077;+&#1080;&#1089;&#1089;&#1083;&#1077;&#1076;&#1086;&#1074;&#1072;&#1085;&#1080;&#1077;/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wmf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&#1060;&#1059;&#1042;%20&#1050;&#1040;&#1056;&#1044;&#1048;&#1054;&#1051;&#1054;&#1043;&#1048;&#1071;\KULIGIN_A_G\11_12_2019_9_56_32\MOVIE-0001.wmv" TargetMode="Externa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&#1060;&#1059;&#1042;%20&#1050;&#1040;&#1056;&#1044;&#1048;&#1054;&#1051;&#1054;&#1043;&#1048;&#1071;\KULIGIN_A_G\11_12_2019_9_56_32\MOVIE-0002.wmv" TargetMode="Externa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&#1060;&#1059;&#1042;%20&#1050;&#1040;&#1056;&#1044;&#1048;&#1054;&#1051;&#1054;&#1043;&#1048;&#1071;\KULIGIN_A_G\11_12_2019_9_56_32\MOVIE-0005.wmv" TargetMode="Externa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&#1060;&#1059;&#1042;%20&#1050;&#1040;&#1056;&#1044;&#1048;&#1054;&#1051;&#1054;&#1043;&#1048;&#1071;\KULIGIN_A_G\11_12_2019_9_56_32\MOVIE-0006.wmv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2412" y="1988840"/>
            <a:ext cx="10044607" cy="2887960"/>
          </a:xfrm>
        </p:spPr>
        <p:txBody>
          <a:bodyPr rtlCol="0"/>
          <a:lstStyle/>
          <a:p>
            <a:pPr rtl="0"/>
            <a:r>
              <a:rPr lang="ru-RU" dirty="0" smtClean="0"/>
              <a:t>      </a:t>
            </a:r>
            <a:r>
              <a:rPr lang="ru-RU" sz="5400" dirty="0" smtClean="0"/>
              <a:t>ОСЛОЖНЕНИЯ ОСТРОГО ПЕРИОДА ИНФАРКТА МИОКАРДА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ru-RU" dirty="0" err="1" smtClean="0">
                <a:solidFill>
                  <a:schemeClr val="tx1">
                    <a:lumMod val="50000"/>
                  </a:schemeClr>
                </a:solidFill>
              </a:rPr>
              <a:t>Покутнев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</a:rPr>
              <a:t> Андрей Павлович.  ГКБУЗ АККД.</a:t>
            </a:r>
            <a:endParaRPr lang="ru-RU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92132" y="-500090"/>
            <a:ext cx="3862164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565610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Фибрилляция желудочков: первичная/вторичная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КЛИНИЧЕСКИЕ ФОРМЫ: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sz="1300" b="1" i="1" dirty="0" smtClean="0">
                <a:solidFill>
                  <a:schemeClr val="bg1"/>
                </a:solidFill>
              </a:rPr>
              <a:t>Диагностика и лечение больных острым инфарктом миокарда с подъемом сегмента </a:t>
            </a:r>
            <a:r>
              <a:rPr lang="en-US" sz="1300" b="1" i="1" dirty="0" smtClean="0">
                <a:solidFill>
                  <a:schemeClr val="bg1"/>
                </a:solidFill>
              </a:rPr>
              <a:t>ST. </a:t>
            </a:r>
            <a:r>
              <a:rPr lang="ru-RU" sz="1300" b="1" i="1" dirty="0" smtClean="0">
                <a:solidFill>
                  <a:schemeClr val="bg1"/>
                </a:solidFill>
              </a:rPr>
              <a:t>Российские рекомендации 2013 г.</a:t>
            </a:r>
          </a:p>
          <a:p>
            <a:endParaRPr lang="ru-RU" dirty="0"/>
          </a:p>
        </p:txBody>
      </p:sp>
      <p:pic>
        <p:nvPicPr>
          <p:cNvPr id="2050" name="Picture 2" descr="C:\Users\Андрей\Desktop\clip_image0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39339" y="2819400"/>
            <a:ext cx="6640370" cy="24003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Карта ведения пациента </a:t>
            </a:r>
            <a:r>
              <a:rPr lang="ru-RU" smtClean="0"/>
              <a:t>в операционной</a:t>
            </a:r>
            <a:endParaRPr lang="ru-RU"/>
          </a:p>
        </p:txBody>
      </p:sp>
      <p:pic>
        <p:nvPicPr>
          <p:cNvPr id="1026" name="Picture 2" descr="C:\Users\Андрей\Downloads\IMG_20200213_210729_resized_20200213_0909019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1964" y="1828800"/>
            <a:ext cx="8064896" cy="455252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VID_20200213_123354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33772" y="692696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Финальная часть </a:t>
            </a:r>
            <a:r>
              <a:rPr lang="ru-RU" dirty="0" err="1" smtClean="0"/>
              <a:t>стентирования</a:t>
            </a:r>
            <a:r>
              <a:rPr lang="ru-RU" dirty="0" smtClean="0"/>
              <a:t> ПМЖВ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MOVIE-0009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275013" y="1638300"/>
            <a:ext cx="6096000" cy="4572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Реканализация</a:t>
            </a:r>
            <a:r>
              <a:rPr lang="ru-RU" dirty="0" smtClean="0"/>
              <a:t> ПКА</a:t>
            </a:r>
            <a:endParaRPr lang="ru-RU" dirty="0"/>
          </a:p>
        </p:txBody>
      </p:sp>
      <p:pic>
        <p:nvPicPr>
          <p:cNvPr id="4" name="MOVIE-0010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275013" y="1638300"/>
            <a:ext cx="6096000" cy="4572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Стентирвание</a:t>
            </a:r>
            <a:r>
              <a:rPr lang="ru-RU" dirty="0" smtClean="0"/>
              <a:t> ПКА</a:t>
            </a:r>
            <a:endParaRPr lang="ru-RU" dirty="0"/>
          </a:p>
        </p:txBody>
      </p:sp>
      <p:pic>
        <p:nvPicPr>
          <p:cNvPr id="10" name="MOVIE-0021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275013" y="2000272"/>
            <a:ext cx="6096000" cy="4572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Завершение ЧКВ</a:t>
            </a:r>
            <a:endParaRPr lang="ru-RU" dirty="0"/>
          </a:p>
        </p:txBody>
      </p:sp>
      <p:pic>
        <p:nvPicPr>
          <p:cNvPr id="4" name="MOVIE-0027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275013" y="1638300"/>
            <a:ext cx="6096000" cy="4572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                     </a:t>
            </a:r>
            <a:r>
              <a:rPr lang="ru-RU" dirty="0" err="1" smtClean="0"/>
              <a:t>ЭхоКГ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КСР-54 мм КДР-42 мм,  ФВ-38%   УО-52 мл САД в ПЖ-47 </a:t>
            </a:r>
            <a:r>
              <a:rPr lang="ru-RU" dirty="0" err="1" smtClean="0"/>
              <a:t>мм.от.ст</a:t>
            </a:r>
            <a:r>
              <a:rPr lang="ru-RU" dirty="0" smtClean="0"/>
              <a:t>.</a:t>
            </a:r>
          </a:p>
          <a:p>
            <a:r>
              <a:rPr lang="ru-RU" dirty="0" smtClean="0"/>
              <a:t>Гипокинез МЖП,  передней и нижней стенки в базальных и средних сегментах. Гипокинез   верхушки.</a:t>
            </a:r>
          </a:p>
          <a:p>
            <a:r>
              <a:rPr lang="ru-RU" dirty="0" smtClean="0"/>
              <a:t>Динамика через 6 дней</a:t>
            </a:r>
          </a:p>
          <a:p>
            <a:r>
              <a:rPr lang="ru-RU" dirty="0" smtClean="0"/>
              <a:t>ФВ-46%  УО-62,7 мл, САД в ПЖ-37 </a:t>
            </a:r>
            <a:r>
              <a:rPr lang="ru-RU" dirty="0" err="1" smtClean="0"/>
              <a:t>мм.рт.ст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2" name="CustomShape 1"/>
          <p:cNvSpPr/>
          <p:nvPr/>
        </p:nvSpPr>
        <p:spPr>
          <a:xfrm>
            <a:off x="609441" y="274680"/>
            <a:ext cx="10968503" cy="11419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4400" b="1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Разрывы сердца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53" name="CustomShape 2"/>
          <p:cNvSpPr/>
          <p:nvPr/>
        </p:nvSpPr>
        <p:spPr>
          <a:xfrm>
            <a:off x="609441" y="1600200"/>
            <a:ext cx="10968503" cy="4524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000">
              <a:lnSpc>
                <a:spcPct val="100000"/>
              </a:lnSpc>
              <a:spcBef>
                <a:spcPts val="641"/>
              </a:spcBef>
              <a:buClr>
                <a:srgbClr val="FFCC00"/>
              </a:buClr>
              <a:buSzPct val="70000"/>
              <a:buFont typeface="Wingdings" charset="2"/>
              <a:buChar char=""/>
            </a:pPr>
            <a:r>
              <a:rPr lang="ru-RU" sz="3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3200" b="0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Частота 2-6% 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641"/>
              </a:spcBef>
              <a:buClr>
                <a:srgbClr val="FFCC00"/>
              </a:buClr>
              <a:buSzPct val="70000"/>
              <a:buFont typeface="Wingdings" charset="2"/>
              <a:buChar char=""/>
            </a:pPr>
            <a:r>
              <a:rPr lang="ru-RU" sz="3200" b="0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Разрывы свободной стенки ЛЖ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641"/>
              </a:spcBef>
              <a:buClr>
                <a:srgbClr val="FFCC00"/>
              </a:buClr>
              <a:buSzPct val="70000"/>
              <a:buFont typeface="Wingdings" charset="2"/>
              <a:buChar char=""/>
            </a:pPr>
            <a:r>
              <a:rPr lang="ru-RU" sz="3200" b="0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Разрыв МЖП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641"/>
              </a:spcBef>
            </a:pPr>
            <a:r>
              <a:rPr lang="ru-RU" sz="3200" b="0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Внезапное ухудшение состояния, вплоть  до внезапной смерти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641"/>
              </a:spcBef>
            </a:pPr>
            <a:r>
              <a:rPr lang="ru-RU" sz="3200" b="0" strike="noStrike" spc="-1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Диагностика: ЭХО-КГ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4" name="CustomShape 1"/>
          <p:cNvSpPr/>
          <p:nvPr/>
        </p:nvSpPr>
        <p:spPr>
          <a:xfrm>
            <a:off x="609441" y="274680"/>
            <a:ext cx="10968503" cy="11419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4400" b="1" strike="noStrike" spc="-1" dirty="0">
                <a:solidFill>
                  <a:schemeClr val="accent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Разрыв МЖП</a:t>
            </a:r>
            <a:endParaRPr lang="ru-RU" sz="1800" b="0" strike="noStrike" spc="-1" dirty="0">
              <a:solidFill>
                <a:schemeClr val="accent6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55" name="CustomShape 2"/>
          <p:cNvSpPr/>
          <p:nvPr/>
        </p:nvSpPr>
        <p:spPr>
          <a:xfrm>
            <a:off x="609441" y="1600200"/>
            <a:ext cx="10968503" cy="4524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000">
              <a:lnSpc>
                <a:spcPct val="100000"/>
              </a:lnSpc>
              <a:spcBef>
                <a:spcPts val="641"/>
              </a:spcBef>
              <a:buClr>
                <a:srgbClr val="FFCC00"/>
              </a:buClr>
              <a:buSzPct val="70000"/>
              <a:buFont typeface="Wingdings" charset="2"/>
              <a:buChar char=""/>
            </a:pPr>
            <a:r>
              <a:rPr lang="ru-RU" sz="3200" b="0" strike="noStrike" spc="-1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Клиника</a:t>
            </a:r>
            <a:r>
              <a:rPr lang="ru-RU" sz="3200" b="0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: Нарастание клиники сердечной недостаточности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641"/>
              </a:spcBef>
              <a:buClr>
                <a:srgbClr val="FFCC00"/>
              </a:buClr>
              <a:buSzPct val="70000"/>
              <a:buFont typeface="Wingdings" charset="2"/>
              <a:buChar char=""/>
            </a:pPr>
            <a:r>
              <a:rPr lang="ru-RU" sz="3200" b="0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Внезапное появление систолического шума </a:t>
            </a:r>
            <a:r>
              <a:rPr lang="ru-RU" sz="3200" b="0" strike="noStrike" spc="-1" dirty="0" err="1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шума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641"/>
              </a:spcBef>
              <a:buClr>
                <a:srgbClr val="FFCC00"/>
              </a:buClr>
              <a:buSzPct val="70000"/>
              <a:buFont typeface="Wingdings" charset="2"/>
              <a:buChar char=""/>
            </a:pPr>
            <a:r>
              <a:rPr lang="ru-RU" sz="3200" b="0" strike="noStrike" spc="-1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Диагностика:</a:t>
            </a:r>
            <a:r>
              <a:rPr lang="ru-RU" sz="3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3200" b="0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ЭХО-КГ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641"/>
              </a:spcBef>
              <a:buClr>
                <a:srgbClr val="FFCC00"/>
              </a:buClr>
              <a:buSzPct val="70000"/>
              <a:buFont typeface="Wingdings" charset="2"/>
              <a:buChar char=""/>
            </a:pPr>
            <a:r>
              <a:rPr lang="ru-RU" sz="3200" b="0" strike="noStrike" spc="-1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Лечение:</a:t>
            </a:r>
            <a:r>
              <a:rPr lang="ru-RU" sz="3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3200" b="0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Неотложное хирургическое лечение ( летальность 50%), без него 90%, в дооперационном периоде применение ВАБК для стабилизации гемодинамики 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6" name="CustomShape 1"/>
          <p:cNvSpPr/>
          <p:nvPr/>
        </p:nvSpPr>
        <p:spPr>
          <a:xfrm>
            <a:off x="609441" y="274680"/>
            <a:ext cx="10968503" cy="11419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4400" b="1" strike="noStrike" spc="-1" dirty="0" smtClean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Отрыв сосочковой </a:t>
            </a:r>
            <a:r>
              <a:rPr lang="ru-RU" sz="4400" b="1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мышцы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57" name="CustomShape 2"/>
          <p:cNvSpPr/>
          <p:nvPr/>
        </p:nvSpPr>
        <p:spPr>
          <a:xfrm>
            <a:off x="609441" y="1600200"/>
            <a:ext cx="10968503" cy="4524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000">
              <a:lnSpc>
                <a:spcPct val="100000"/>
              </a:lnSpc>
              <a:spcBef>
                <a:spcPts val="641"/>
              </a:spcBef>
              <a:buClr>
                <a:srgbClr val="FFCC00"/>
              </a:buClr>
              <a:buSzPct val="70000"/>
              <a:buFont typeface="Wingdings" charset="2"/>
              <a:buChar char=""/>
            </a:pPr>
            <a:r>
              <a:rPr lang="ru-RU" sz="3200" b="0" strike="noStrike" spc="-1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Клиника: </a:t>
            </a:r>
            <a:r>
              <a:rPr lang="ru-RU" sz="3200" b="0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прогрессирование сердечной недостаточности, развитие отека легких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641"/>
              </a:spcBef>
              <a:buClr>
                <a:srgbClr val="FFCC00"/>
              </a:buClr>
              <a:buSzPct val="70000"/>
              <a:buFont typeface="Wingdings" charset="2"/>
              <a:buChar char=""/>
            </a:pPr>
            <a:r>
              <a:rPr lang="ru-RU" sz="3200" b="0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Появление систолического шума митральной недостаточности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641"/>
              </a:spcBef>
              <a:buClr>
                <a:srgbClr val="FFCC00"/>
              </a:buClr>
              <a:buSzPct val="70000"/>
              <a:buFont typeface="Wingdings" charset="2"/>
              <a:buChar char=""/>
            </a:pPr>
            <a:r>
              <a:rPr lang="ru-RU" sz="3200" b="0" strike="noStrike" spc="-1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Диагностика:</a:t>
            </a:r>
            <a:r>
              <a:rPr lang="ru-RU" sz="3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3200" b="0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ЭХО-КГ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641"/>
              </a:spcBef>
              <a:buClr>
                <a:srgbClr val="FFCC00"/>
              </a:buClr>
              <a:buSzPct val="70000"/>
              <a:buFont typeface="Wingdings" charset="2"/>
              <a:buChar char=""/>
            </a:pPr>
            <a:r>
              <a:rPr lang="ru-RU" sz="3200" b="0" strike="noStrike" spc="-1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Лечение:</a:t>
            </a:r>
            <a:r>
              <a:rPr lang="ru-RU" sz="3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3200" b="0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хирургическое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8" name="CustomShape 1"/>
          <p:cNvSpPr/>
          <p:nvPr/>
        </p:nvSpPr>
        <p:spPr>
          <a:xfrm>
            <a:off x="609441" y="274680"/>
            <a:ext cx="10968503" cy="11419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4400" b="1" strike="noStrike" spc="-1" dirty="0">
                <a:solidFill>
                  <a:schemeClr val="accent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Варианты ФЖ</a:t>
            </a:r>
            <a:endParaRPr lang="ru-RU" sz="1800" b="0" strike="noStrike" spc="-1" dirty="0">
              <a:solidFill>
                <a:schemeClr val="accent6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19" name="CustomShape 2"/>
          <p:cNvSpPr/>
          <p:nvPr/>
        </p:nvSpPr>
        <p:spPr>
          <a:xfrm>
            <a:off x="609441" y="1600200"/>
            <a:ext cx="10968503" cy="4524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000">
              <a:lnSpc>
                <a:spcPct val="100000"/>
              </a:lnSpc>
              <a:spcBef>
                <a:spcPts val="479"/>
              </a:spcBef>
            </a:pPr>
            <a:r>
              <a:rPr lang="ru-RU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2400" b="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Первичная ФЖ</a:t>
            </a:r>
            <a:r>
              <a:rPr lang="ru-RU" sz="2400" b="0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: развивается вследствие нарушения электрофизиологических свойств миокарда, снижении ФВ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479"/>
              </a:spcBef>
            </a:pPr>
            <a:r>
              <a:rPr lang="ru-RU" sz="2400" b="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Вторичная ФЖ: </a:t>
            </a:r>
            <a:r>
              <a:rPr lang="ru-RU" sz="2400" b="0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наблюдается при тяжелой, прогрессирующей СН (отек легких, шок) , является </a:t>
            </a:r>
            <a:r>
              <a:rPr lang="ru-RU" sz="2400" b="0" strike="noStrike" spc="-1" dirty="0" err="1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агональным</a:t>
            </a:r>
            <a:r>
              <a:rPr lang="ru-RU" sz="2400" b="0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ритмом., возникает как следствие врачебных манипуляций и медикаментозных воздействий. 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479"/>
              </a:spcBef>
            </a:pPr>
            <a:r>
              <a:rPr lang="ru-RU" sz="2400" b="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Прогноз при первичной и вторичной ФЖ различен</a:t>
            </a:r>
            <a:r>
              <a:rPr lang="ru-RU" sz="2400" b="0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: при немедленной </a:t>
            </a:r>
            <a:r>
              <a:rPr lang="ru-RU" sz="2400" b="0" strike="noStrike" spc="-1" dirty="0" err="1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дефибрилляции</a:t>
            </a:r>
            <a:r>
              <a:rPr lang="ru-RU" sz="2400" b="0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у больных с первичной ФЖ успех достигается более чем в 50% случаев, при вторичной – менее чем в 5%. 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479"/>
              </a:spcBef>
            </a:pPr>
            <a:r>
              <a:rPr lang="ru-RU" sz="2400" b="0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2400" b="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Ранняя</a:t>
            </a:r>
            <a:r>
              <a:rPr lang="ru-RU" sz="2400" b="0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2400" b="0" strike="noStrike" spc="-1" dirty="0" smtClean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– первые сутки ОИМ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479"/>
              </a:spcBef>
            </a:pPr>
            <a:r>
              <a:rPr lang="ru-RU" sz="2400" b="0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2400" b="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Поздняя ФЖ </a:t>
            </a:r>
            <a:r>
              <a:rPr lang="ru-RU" sz="2400" b="0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– развившаяся после 48 ч от начала </a:t>
            </a:r>
            <a:r>
              <a:rPr lang="ru-RU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заболевания.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8" name="CustomShape 1"/>
          <p:cNvSpPr/>
          <p:nvPr/>
        </p:nvSpPr>
        <p:spPr>
          <a:xfrm>
            <a:off x="609441" y="274680"/>
            <a:ext cx="10968503" cy="11419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4400" b="1" strike="noStrike" spc="-1" dirty="0">
                <a:solidFill>
                  <a:schemeClr val="accent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Наружные разрывы</a:t>
            </a:r>
            <a:endParaRPr lang="ru-RU" sz="1800" b="0" strike="noStrike" spc="-1" dirty="0">
              <a:solidFill>
                <a:schemeClr val="accent6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59" name="CustomShape 2"/>
          <p:cNvSpPr/>
          <p:nvPr/>
        </p:nvSpPr>
        <p:spPr>
          <a:xfrm>
            <a:off x="609441" y="1600200"/>
            <a:ext cx="10968503" cy="4524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000">
              <a:lnSpc>
                <a:spcPct val="100000"/>
              </a:lnSpc>
              <a:spcBef>
                <a:spcPts val="641"/>
              </a:spcBef>
              <a:buClr>
                <a:srgbClr val="FFCC00"/>
              </a:buClr>
              <a:buSzPct val="70000"/>
              <a:buFont typeface="Wingdings" charset="2"/>
              <a:buChar char=""/>
            </a:pPr>
            <a:r>
              <a:rPr lang="ru-RU" sz="3200" b="0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Чаще приводят к </a:t>
            </a:r>
            <a:r>
              <a:rPr lang="ru-RU" sz="3200" b="0" strike="noStrike" spc="-1" dirty="0" err="1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гемотампонаде</a:t>
            </a:r>
            <a:r>
              <a:rPr lang="ru-RU" sz="3200" b="0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и внезапной смерти путем электромеханической диссоциации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641"/>
              </a:spcBef>
              <a:buClr>
                <a:srgbClr val="FFCC00"/>
              </a:buClr>
              <a:buSzPct val="70000"/>
              <a:buFont typeface="Wingdings" charset="2"/>
              <a:buChar char=""/>
            </a:pPr>
            <a:r>
              <a:rPr lang="ru-RU" sz="3200" b="0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В редких случаях формируется «ложная аневризма» </a:t>
            </a:r>
            <a:r>
              <a:rPr lang="ru-RU" sz="2800" b="0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( пространство ограниченное  стенкой ЛЖ и  спайками и париетальным листком перикарда</a:t>
            </a:r>
            <a:r>
              <a:rPr lang="ru-RU" sz="3200" b="0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). Лечение - хирургическое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0" name="CustomShape 1"/>
          <p:cNvSpPr/>
          <p:nvPr/>
        </p:nvSpPr>
        <p:spPr>
          <a:xfrm>
            <a:off x="609441" y="274680"/>
            <a:ext cx="10968503" cy="11419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4400" b="1" strike="noStrike" spc="-1" dirty="0">
                <a:solidFill>
                  <a:schemeClr val="accent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Аневризма ЛЖ</a:t>
            </a:r>
            <a:endParaRPr lang="ru-RU" sz="1800" b="0" strike="noStrike" spc="-1" dirty="0">
              <a:solidFill>
                <a:schemeClr val="accent6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61" name="CustomShape 2"/>
          <p:cNvSpPr/>
          <p:nvPr/>
        </p:nvSpPr>
        <p:spPr>
          <a:xfrm>
            <a:off x="609441" y="1600200"/>
            <a:ext cx="10968503" cy="4524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000">
              <a:lnSpc>
                <a:spcPct val="100000"/>
              </a:lnSpc>
              <a:spcBef>
                <a:spcPts val="641"/>
              </a:spcBef>
              <a:buClr>
                <a:srgbClr val="FFCC00"/>
              </a:buClr>
              <a:buSzPct val="70000"/>
              <a:buFont typeface="Wingdings" charset="2"/>
              <a:buChar char=""/>
            </a:pPr>
            <a:r>
              <a:rPr lang="ru-RU" sz="3200" b="0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Чаще развивается при обширных инфарктах, при отсутствии и несвоевременном проведении </a:t>
            </a:r>
            <a:r>
              <a:rPr lang="ru-RU" sz="3200" b="0" strike="noStrike" spc="-1" dirty="0" err="1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реперфузионной</a:t>
            </a:r>
            <a:r>
              <a:rPr lang="ru-RU" sz="3200" b="0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терапии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641"/>
              </a:spcBef>
              <a:buClr>
                <a:srgbClr val="FFCC00"/>
              </a:buClr>
              <a:buSzPct val="70000"/>
              <a:buFont typeface="Wingdings" charset="2"/>
              <a:buChar char=""/>
            </a:pPr>
            <a:r>
              <a:rPr lang="ru-RU" sz="3200" b="0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Чаще </a:t>
            </a:r>
            <a:r>
              <a:rPr lang="ru-RU" sz="3200" b="0" strike="noStrike" spc="-1" dirty="0" err="1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тромбированная</a:t>
            </a:r>
            <a:r>
              <a:rPr lang="ru-RU" sz="3200" b="0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( 90%), что требует назначения </a:t>
            </a:r>
            <a:r>
              <a:rPr lang="ru-RU" sz="3200" b="0" strike="noStrike" spc="-1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непрямых антикоагулянтов ( </a:t>
            </a:r>
            <a:r>
              <a:rPr lang="ru-RU" sz="3200" b="0" strike="noStrike" spc="-1" dirty="0" err="1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варфарин</a:t>
            </a:r>
            <a:r>
              <a:rPr lang="ru-RU" sz="3200" b="0" strike="noStrike" spc="-1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) </a:t>
            </a:r>
            <a:r>
              <a:rPr lang="ru-RU" sz="3200" b="0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минимум на 3 месяца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2" name="CustomShape 1"/>
          <p:cNvSpPr/>
          <p:nvPr/>
        </p:nvSpPr>
        <p:spPr>
          <a:xfrm>
            <a:off x="609441" y="274680"/>
            <a:ext cx="10968503" cy="11419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4400" b="1" strike="noStrike" spc="-1" dirty="0">
                <a:solidFill>
                  <a:schemeClr val="accent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Артериальные ТЭ</a:t>
            </a:r>
            <a:endParaRPr lang="ru-RU" sz="1800" b="0" strike="noStrike" spc="-1" dirty="0">
              <a:solidFill>
                <a:schemeClr val="accent6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63" name="CustomShape 2"/>
          <p:cNvSpPr/>
          <p:nvPr/>
        </p:nvSpPr>
        <p:spPr>
          <a:xfrm>
            <a:off x="609441" y="1600200"/>
            <a:ext cx="10968503" cy="4524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000">
              <a:lnSpc>
                <a:spcPct val="100000"/>
              </a:lnSpc>
              <a:spcBef>
                <a:spcPts val="641"/>
              </a:spcBef>
              <a:buClr>
                <a:srgbClr val="FFCC00"/>
              </a:buClr>
              <a:buSzPct val="70000"/>
              <a:buFont typeface="Wingdings" charset="2"/>
              <a:buChar char=""/>
            </a:pPr>
            <a:r>
              <a:rPr lang="ru-RU" sz="3200" b="0" strike="noStrike" spc="-1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Причина</a:t>
            </a:r>
            <a:r>
              <a:rPr lang="ru-RU" sz="3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: </a:t>
            </a:r>
            <a:r>
              <a:rPr lang="ru-RU" sz="3200" b="0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обширные инфаркты с </a:t>
            </a:r>
            <a:r>
              <a:rPr lang="ru-RU" sz="3200" b="0" strike="noStrike" spc="-1" dirty="0" err="1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тромбированными</a:t>
            </a:r>
            <a:r>
              <a:rPr lang="ru-RU" sz="3200" b="0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аневризмами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641"/>
              </a:spcBef>
              <a:buClr>
                <a:srgbClr val="FFCC00"/>
              </a:buClr>
              <a:buSzPct val="70000"/>
              <a:buFont typeface="Wingdings" charset="2"/>
              <a:buChar char=""/>
            </a:pPr>
            <a:r>
              <a:rPr lang="ru-RU" sz="3200" b="0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Чаще  поражаются мозговые артерии, почечные( инфаркт почки), </a:t>
            </a:r>
            <a:r>
              <a:rPr lang="ru-RU" sz="3200" b="0" strike="noStrike" spc="-1" dirty="0" err="1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мезентериальные</a:t>
            </a:r>
            <a:r>
              <a:rPr lang="ru-RU" sz="3200" b="0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( развитие клиники острого живота)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641"/>
              </a:spcBef>
              <a:buClr>
                <a:srgbClr val="FFCC00"/>
              </a:buClr>
              <a:buSzPct val="70000"/>
              <a:buFont typeface="Wingdings" charset="2"/>
              <a:buChar char=""/>
            </a:pPr>
            <a:r>
              <a:rPr lang="ru-RU" sz="3200" b="0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Ведение совместно с хирургом, неврологом, </a:t>
            </a:r>
            <a:r>
              <a:rPr lang="ru-RU" sz="3200" b="0" strike="noStrike" spc="-1" dirty="0" err="1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ангиохирургом</a:t>
            </a:r>
            <a:r>
              <a:rPr lang="ru-RU" sz="3200" b="0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.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36760" y="1285860"/>
            <a:ext cx="864399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chemeClr val="accent6"/>
                </a:solidFill>
              </a:rPr>
              <a:t>Психические расстройства в острый период инфаркта миокарда </a:t>
            </a:r>
            <a:r>
              <a:rPr lang="ru-RU" sz="4000" b="1" i="1" dirty="0" smtClean="0">
                <a:solidFill>
                  <a:schemeClr val="accent6"/>
                </a:solidFill>
              </a:rPr>
              <a:t/>
            </a:r>
            <a:br>
              <a:rPr lang="ru-RU" sz="4000" b="1" i="1" dirty="0" smtClean="0">
                <a:solidFill>
                  <a:schemeClr val="accent6"/>
                </a:solidFill>
              </a:rPr>
            </a:br>
            <a:endParaRPr lang="ru-RU" sz="4000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indent="0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6"/>
                </a:solidFill>
              </a:rPr>
              <a:t>Проблема</a:t>
            </a:r>
            <a:br>
              <a:rPr lang="ru-RU" dirty="0" smtClean="0">
                <a:solidFill>
                  <a:schemeClr val="accent6"/>
                </a:solidFill>
              </a:rPr>
            </a:br>
            <a:endParaRPr lang="ru-RU" dirty="0">
              <a:solidFill>
                <a:schemeClr val="accent6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441" y="1882775"/>
            <a:ext cx="10969943" cy="4572000"/>
          </a:xfrm>
        </p:spPr>
        <p:txBody>
          <a:bodyPr>
            <a:normAutofit/>
          </a:bodyPr>
          <a:lstStyle/>
          <a:p>
            <a:pPr marL="448056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ru-RU" sz="2400" dirty="0" smtClean="0"/>
              <a:t>Развитие ОИМ, связанная с этим экстренная госпитализация, осознание опасности болезни, строгий постельный режим, </a:t>
            </a:r>
            <a:r>
              <a:rPr lang="ru-RU" sz="2400" dirty="0" err="1" smtClean="0"/>
              <a:t>инвазивные</a:t>
            </a:r>
            <a:r>
              <a:rPr lang="ru-RU" sz="2400" dirty="0" smtClean="0"/>
              <a:t> и агрессивные  методики лечения, мониторное наблюдение в первые часы и сутки заболевания сопровождаются выраженным стрессом с возможным появлением психопатологических нарушений у 10-12% больных. </a:t>
            </a:r>
            <a:r>
              <a:rPr lang="en-US" sz="2400" dirty="0" smtClean="0"/>
              <a:t> </a:t>
            </a:r>
            <a:r>
              <a:rPr lang="ru-RU" sz="2400" dirty="0" smtClean="0"/>
              <a:t>Эти нарушения принято относить к  соматогенным  острым психозам (ОП). </a:t>
            </a:r>
            <a:endParaRPr lang="ru-RU" sz="24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ПРОБЛЕМА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074" name="Picture 2" descr="F:\28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3087" y="1700808"/>
            <a:ext cx="5913352" cy="439078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indent="0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6"/>
                </a:solidFill>
              </a:rPr>
              <a:t>Клинические проявления </a:t>
            </a:r>
            <a:endParaRPr lang="ru-RU" dirty="0">
              <a:solidFill>
                <a:schemeClr val="accent6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441" y="1882775"/>
            <a:ext cx="10969943" cy="4572000"/>
          </a:xfrm>
        </p:spPr>
        <p:txBody>
          <a:bodyPr>
            <a:normAutofit/>
          </a:bodyPr>
          <a:lstStyle/>
          <a:p>
            <a:pPr marL="448056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ru-RU" sz="2800" dirty="0" smtClean="0"/>
              <a:t>Клиническая картина ОП при ОИМ включает в себя разной степени выраженности расстройства сознания, аффективно-бредовую симптоматику, слуховые и зрительные галлюцинации, психомоторное возбуждение. </a:t>
            </a:r>
          </a:p>
          <a:p>
            <a:pPr marL="448056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ru-RU" sz="2800" dirty="0" smtClean="0"/>
              <a:t>ОП представляет серьезную угрозу для здоровья больного, который в этом состоянии может вставать с постели, удалять катетеры, давящие повязки и электроды, и даже самостоятельно проводить </a:t>
            </a:r>
            <a:r>
              <a:rPr lang="ru-RU" sz="2800" dirty="0" err="1" smtClean="0"/>
              <a:t>экстубацию</a:t>
            </a:r>
            <a:r>
              <a:rPr lang="ru-RU" sz="2800" dirty="0" smtClean="0"/>
              <a:t>. </a:t>
            </a:r>
            <a:endParaRPr lang="ru-RU" sz="28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indent="0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6"/>
                </a:solidFill>
              </a:rPr>
              <a:t>Формы ОП</a:t>
            </a:r>
            <a:endParaRPr lang="ru-RU" dirty="0">
              <a:solidFill>
                <a:schemeClr val="accent6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441" y="1882775"/>
            <a:ext cx="10969943" cy="4572000"/>
          </a:xfrm>
        </p:spPr>
        <p:txBody>
          <a:bodyPr>
            <a:normAutofit/>
          </a:bodyPr>
          <a:lstStyle/>
          <a:p>
            <a:pPr marL="609600" indent="-609600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ru-RU" dirty="0" err="1" smtClean="0"/>
              <a:t>Гиперактивный</a:t>
            </a:r>
            <a:r>
              <a:rPr lang="ru-RU" dirty="0" smtClean="0"/>
              <a:t> делирий – 1-2%. На первом плане психомоторное возбуждение, агрессия, отсутствие критики, галлюцинации, бред. Практически не встречается у лиц старше 65 лет и имеют благоприятный прогноз.</a:t>
            </a:r>
          </a:p>
          <a:p>
            <a:pPr marL="609600" indent="-609600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ru-RU" dirty="0" err="1" smtClean="0"/>
              <a:t>Гипоактивный</a:t>
            </a:r>
            <a:r>
              <a:rPr lang="ru-RU" dirty="0" smtClean="0"/>
              <a:t> делирий – 40-50%. </a:t>
            </a:r>
            <a:r>
              <a:rPr lang="ru-RU" dirty="0" err="1" smtClean="0"/>
              <a:t>Сомноленция</a:t>
            </a:r>
            <a:r>
              <a:rPr lang="ru-RU" dirty="0" smtClean="0"/>
              <a:t>, депрессия, угнетение когнитивных функций, бессвязная речь, реже галлюцинации.</a:t>
            </a:r>
          </a:p>
          <a:p>
            <a:pPr marL="609600" indent="-609600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ru-RU" dirty="0" smtClean="0"/>
              <a:t>Смешанный делирий – 50-60%. </a:t>
            </a:r>
            <a:r>
              <a:rPr lang="ru-RU" dirty="0" err="1" smtClean="0"/>
              <a:t>Гипоактивная</a:t>
            </a:r>
            <a:r>
              <a:rPr lang="ru-RU" dirty="0" smtClean="0"/>
              <a:t> фаза сменяется </a:t>
            </a:r>
            <a:r>
              <a:rPr lang="ru-RU" dirty="0" err="1" smtClean="0"/>
              <a:t>гиперактивной</a:t>
            </a:r>
            <a:r>
              <a:rPr lang="ru-RU" dirty="0" smtClean="0"/>
              <a:t>. Фазы длятся от нескольких минут до часов.</a:t>
            </a:r>
          </a:p>
          <a:p>
            <a:pPr marL="609600" indent="-609600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ru-RU" dirty="0" smtClean="0"/>
              <a:t>ОП увеличивает летальность в 2-6 раз, длительность </a:t>
            </a:r>
            <a:r>
              <a:rPr lang="ru-RU" smtClean="0"/>
              <a:t>госпитализации в АРО </a:t>
            </a:r>
            <a:r>
              <a:rPr lang="ru-RU" dirty="0" smtClean="0"/>
              <a:t>и является причиной нарушения когнитивных функций и психических расстройств на протяжении месяцев и лет.</a:t>
            </a:r>
          </a:p>
          <a:p>
            <a:pPr marL="448056" indent="-384048" fontAlgn="auto">
              <a:spcAft>
                <a:spcPts val="0"/>
              </a:spcAft>
              <a:buFont typeface="Wingdings 2"/>
              <a:buChar char=""/>
              <a:defRPr/>
            </a:pPr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indent="0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6"/>
                </a:solidFill>
              </a:rPr>
              <a:t>Скрининг ОП в ОАР</a:t>
            </a:r>
            <a:endParaRPr lang="ru-RU" dirty="0">
              <a:solidFill>
                <a:schemeClr val="accent6"/>
              </a:solidFill>
            </a:endParaRPr>
          </a:p>
        </p:txBody>
      </p:sp>
      <p:sp>
        <p:nvSpPr>
          <p:cNvPr id="13315" name="Содержимое 2"/>
          <p:cNvSpPr>
            <a:spLocks noGrp="1"/>
          </p:cNvSpPr>
          <p:nvPr>
            <p:ph idx="1"/>
          </p:nvPr>
        </p:nvSpPr>
        <p:spPr>
          <a:xfrm>
            <a:off x="609441" y="1882775"/>
            <a:ext cx="10969943" cy="4572000"/>
          </a:xfrm>
        </p:spPr>
        <p:txBody>
          <a:bodyPr/>
          <a:lstStyle/>
          <a:p>
            <a:r>
              <a:rPr lang="ru-RU" dirty="0" smtClean="0"/>
              <a:t>Нарушение уровня сознания</a:t>
            </a:r>
          </a:p>
          <a:p>
            <a:r>
              <a:rPr lang="ru-RU" dirty="0" smtClean="0"/>
              <a:t>Невнимательность</a:t>
            </a:r>
          </a:p>
          <a:p>
            <a:r>
              <a:rPr lang="ru-RU" dirty="0" smtClean="0"/>
              <a:t>Дезориентация</a:t>
            </a:r>
          </a:p>
          <a:p>
            <a:r>
              <a:rPr lang="ru-RU" dirty="0" smtClean="0"/>
              <a:t>Галлюцинации</a:t>
            </a:r>
          </a:p>
          <a:p>
            <a:r>
              <a:rPr lang="ru-RU" dirty="0" smtClean="0"/>
              <a:t>Психомоторное возбуждение</a:t>
            </a:r>
          </a:p>
          <a:p>
            <a:r>
              <a:rPr lang="ru-RU" dirty="0" smtClean="0"/>
              <a:t>Неадекватная речь</a:t>
            </a:r>
          </a:p>
          <a:p>
            <a:r>
              <a:rPr lang="ru-RU" dirty="0" smtClean="0"/>
              <a:t>Нарушение  цикличности </a:t>
            </a:r>
            <a:r>
              <a:rPr lang="ru-RU" dirty="0" err="1" smtClean="0"/>
              <a:t>бодрствания</a:t>
            </a:r>
            <a:r>
              <a:rPr lang="ru-RU" dirty="0" smtClean="0"/>
              <a:t> и сна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484632" indent="0" algn="just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6"/>
                </a:solidFill>
              </a:rPr>
              <a:t>Причины возбуждения и ОП: индивидуальные факторы.</a:t>
            </a:r>
            <a:r>
              <a:rPr lang="ru-RU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</a:br>
            <a:r>
              <a:rPr lang="en-US" dirty="0" err="1" smtClean="0"/>
              <a:t>Cirard</a:t>
            </a:r>
            <a:r>
              <a:rPr lang="en-US" dirty="0" smtClean="0"/>
              <a:t> TD et al. </a:t>
            </a:r>
            <a:r>
              <a:rPr lang="en-US" dirty="0" err="1" smtClean="0"/>
              <a:t>Crit</a:t>
            </a:r>
            <a:r>
              <a:rPr lang="en-US" dirty="0" smtClean="0"/>
              <a:t> Care 201</a:t>
            </a:r>
            <a:r>
              <a:rPr lang="ru-RU" dirty="0" smtClean="0"/>
              <a:t>6</a:t>
            </a:r>
            <a:r>
              <a:rPr lang="en-US" dirty="0" smtClean="0"/>
              <a:t>, 12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441" y="1882775"/>
            <a:ext cx="10969943" cy="4572000"/>
          </a:xfrm>
        </p:spPr>
        <p:txBody>
          <a:bodyPr>
            <a:normAutofit/>
          </a:bodyPr>
          <a:lstStyle/>
          <a:p>
            <a:pPr marL="448056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ru-RU" dirty="0" smtClean="0"/>
              <a:t>Гипоксия и дыхательная недостаточность на </a:t>
            </a:r>
            <a:r>
              <a:rPr lang="ru-RU" dirty="0" err="1" smtClean="0"/>
              <a:t>догоспитальном</a:t>
            </a:r>
            <a:r>
              <a:rPr lang="ru-RU" dirty="0" smtClean="0"/>
              <a:t> этапе</a:t>
            </a:r>
          </a:p>
          <a:p>
            <a:pPr marL="448056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ru-RU" dirty="0" smtClean="0"/>
              <a:t>Гипогликемия, гипотензия, анемия, </a:t>
            </a:r>
          </a:p>
          <a:p>
            <a:pPr marL="448056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ru-RU" dirty="0" smtClean="0"/>
              <a:t>Исходная патология головного мозга</a:t>
            </a:r>
          </a:p>
          <a:p>
            <a:pPr marL="448056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ru-RU" dirty="0" smtClean="0"/>
              <a:t>Метаболические нарушения ( ацидоз, электролиты : </a:t>
            </a:r>
            <a:r>
              <a:rPr lang="en-US" dirty="0" smtClean="0"/>
              <a:t>Na</a:t>
            </a:r>
            <a:r>
              <a:rPr lang="ru-RU" dirty="0" smtClean="0"/>
              <a:t>, </a:t>
            </a:r>
            <a:r>
              <a:rPr lang="ru-RU" dirty="0" err="1" smtClean="0"/>
              <a:t>Са</a:t>
            </a:r>
            <a:r>
              <a:rPr lang="ru-RU" dirty="0" smtClean="0"/>
              <a:t>, уремия, </a:t>
            </a:r>
            <a:r>
              <a:rPr lang="ru-RU" dirty="0" err="1" smtClean="0"/>
              <a:t>гипербиллирубинемия</a:t>
            </a:r>
            <a:r>
              <a:rPr lang="ru-RU" dirty="0" smtClean="0"/>
              <a:t>)</a:t>
            </a:r>
          </a:p>
          <a:p>
            <a:pPr marL="448056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ru-RU" dirty="0" smtClean="0"/>
              <a:t>Инфекция, сепсис, системное </a:t>
            </a:r>
            <a:r>
              <a:rPr lang="ru-RU" dirty="0" err="1" smtClean="0"/>
              <a:t>вос-е</a:t>
            </a:r>
            <a:endParaRPr lang="ru-RU" dirty="0" smtClean="0"/>
          </a:p>
          <a:p>
            <a:pPr marL="448056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ru-RU" dirty="0" smtClean="0"/>
              <a:t>СПОН</a:t>
            </a:r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Желудочковая тахикардия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79504" y="1714488"/>
            <a:ext cx="9601200" cy="419100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Желудочковая тахикардия</a:t>
            </a:r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>
                <a:solidFill>
                  <a:schemeClr val="bg1"/>
                </a:solidFill>
              </a:rPr>
              <a:t>Пароксизмальная полиморфная веретенообразная тахикардия (пируэт)</a:t>
            </a:r>
          </a:p>
          <a:p>
            <a:endParaRPr lang="ru-RU" dirty="0"/>
          </a:p>
        </p:txBody>
      </p:sp>
      <p:pic>
        <p:nvPicPr>
          <p:cNvPr id="3074" name="Picture 2" descr="C:\Users\Андрей\Desktop\clip_image007_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45633" y="2133601"/>
            <a:ext cx="5764298" cy="1057275"/>
          </a:xfrm>
          <a:prstGeom prst="rect">
            <a:avLst/>
          </a:prstGeom>
          <a:noFill/>
        </p:spPr>
      </p:pic>
      <p:pic>
        <p:nvPicPr>
          <p:cNvPr id="3075" name="Picture 3" descr="C:\Users\Андрей\Desktop\clip_image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9897" y="4114801"/>
            <a:ext cx="6094413" cy="1209675"/>
          </a:xfrm>
          <a:prstGeom prst="rect">
            <a:avLst/>
          </a:prstGeom>
          <a:noFill/>
        </p:spPr>
      </p:pic>
      <p:pic>
        <p:nvPicPr>
          <p:cNvPr id="3076" name="Picture 4" descr="C:\Users\Андрей\Desktop\clip_image013_00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26750" y="5562601"/>
            <a:ext cx="6272166" cy="82867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484632" indent="0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6"/>
                </a:solidFill>
              </a:rPr>
              <a:t>Причины возбуждения и ОП: </a:t>
            </a:r>
            <a:r>
              <a:rPr lang="ru-RU" dirty="0" err="1" smtClean="0">
                <a:solidFill>
                  <a:schemeClr val="accent6"/>
                </a:solidFill>
              </a:rPr>
              <a:t>ятрогенные</a:t>
            </a:r>
            <a:r>
              <a:rPr lang="ru-RU" dirty="0" smtClean="0">
                <a:solidFill>
                  <a:schemeClr val="accent6"/>
                </a:solidFill>
              </a:rPr>
              <a:t> факторы факторы.</a:t>
            </a:r>
            <a:br>
              <a:rPr lang="ru-RU" dirty="0" smtClean="0">
                <a:solidFill>
                  <a:schemeClr val="accent6"/>
                </a:solidFill>
              </a:rPr>
            </a:br>
            <a:r>
              <a:rPr lang="en-US" dirty="0" smtClean="0">
                <a:solidFill>
                  <a:schemeClr val="accent6"/>
                </a:solidFill>
              </a:rPr>
              <a:t>Curare TD et al. </a:t>
            </a:r>
            <a:r>
              <a:rPr lang="en-US" dirty="0" err="1" smtClean="0">
                <a:solidFill>
                  <a:schemeClr val="accent6"/>
                </a:solidFill>
              </a:rPr>
              <a:t>Crit</a:t>
            </a:r>
            <a:r>
              <a:rPr lang="en-US" dirty="0" smtClean="0">
                <a:solidFill>
                  <a:schemeClr val="accent6"/>
                </a:solidFill>
              </a:rPr>
              <a:t> Care 201</a:t>
            </a:r>
            <a:r>
              <a:rPr lang="ru-RU" dirty="0" smtClean="0">
                <a:solidFill>
                  <a:schemeClr val="accent6"/>
                </a:solidFill>
              </a:rPr>
              <a:t>6</a:t>
            </a:r>
            <a:r>
              <a:rPr lang="en-US" dirty="0" smtClean="0">
                <a:solidFill>
                  <a:schemeClr val="accent6"/>
                </a:solidFill>
              </a:rPr>
              <a:t>, 12</a:t>
            </a:r>
            <a:endParaRPr lang="ru-RU" dirty="0">
              <a:solidFill>
                <a:schemeClr val="accent6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441" y="1882775"/>
            <a:ext cx="10969943" cy="4572000"/>
          </a:xfrm>
        </p:spPr>
        <p:txBody>
          <a:bodyPr>
            <a:normAutofit/>
          </a:bodyPr>
          <a:lstStyle/>
          <a:p>
            <a:pPr marL="448056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ru-RU" dirty="0" smtClean="0"/>
              <a:t>Невозможность нормального контакта</a:t>
            </a:r>
          </a:p>
          <a:p>
            <a:pPr marL="448056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ru-RU" dirty="0" smtClean="0"/>
              <a:t>Стресс, шум, освещение, боль</a:t>
            </a:r>
          </a:p>
          <a:p>
            <a:pPr marL="448056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ru-RU" dirty="0" smtClean="0"/>
              <a:t>Нарушение дневного ритма, нарушение сна</a:t>
            </a:r>
          </a:p>
          <a:p>
            <a:pPr marL="448056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ru-RU" dirty="0" smtClean="0"/>
              <a:t>Катетеры , дренажи, давящие повязки, зонды</a:t>
            </a:r>
          </a:p>
          <a:p>
            <a:pPr marL="448056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ru-RU" dirty="0" smtClean="0"/>
              <a:t>Фиксация, проведение НИВЛ, ИВЛ</a:t>
            </a:r>
          </a:p>
          <a:p>
            <a:pPr marL="448056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ru-RU" dirty="0" smtClean="0"/>
              <a:t>Необходимость постоянной </a:t>
            </a:r>
            <a:r>
              <a:rPr lang="ru-RU" dirty="0" err="1" smtClean="0"/>
              <a:t>инсуфляции</a:t>
            </a:r>
            <a:r>
              <a:rPr lang="ru-RU" dirty="0" smtClean="0"/>
              <a:t> О2 и отсутствие «личного пространства» </a:t>
            </a:r>
          </a:p>
          <a:p>
            <a:pPr marL="448056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ru-RU" dirty="0" smtClean="0"/>
              <a:t>Побочные эффекты мед. терапии (</a:t>
            </a:r>
            <a:r>
              <a:rPr lang="ru-RU" dirty="0" err="1" smtClean="0"/>
              <a:t>пример-бензодиазепимы</a:t>
            </a:r>
            <a:r>
              <a:rPr lang="ru-RU" dirty="0" smtClean="0"/>
              <a:t> в лечении ОП, </a:t>
            </a:r>
            <a:r>
              <a:rPr lang="ru-RU" dirty="0" err="1" smtClean="0"/>
              <a:t>антибиотики,дигоксин</a:t>
            </a:r>
            <a:r>
              <a:rPr lang="ru-RU" dirty="0" smtClean="0"/>
              <a:t>, </a:t>
            </a:r>
            <a:r>
              <a:rPr lang="ru-RU" dirty="0" err="1" smtClean="0"/>
              <a:t>допамин</a:t>
            </a:r>
            <a:r>
              <a:rPr lang="ru-RU" dirty="0" smtClean="0"/>
              <a:t>, </a:t>
            </a:r>
            <a:r>
              <a:rPr lang="ru-RU" dirty="0" err="1" smtClean="0"/>
              <a:t>каптоприл</a:t>
            </a:r>
            <a:r>
              <a:rPr lang="ru-RU" dirty="0" smtClean="0"/>
              <a:t>, НПВС, </a:t>
            </a:r>
            <a:r>
              <a:rPr lang="ru-RU" dirty="0" err="1" smtClean="0"/>
              <a:t>метоклопромид</a:t>
            </a:r>
            <a:r>
              <a:rPr lang="ru-RU" dirty="0" smtClean="0"/>
              <a:t>), отказ от курения</a:t>
            </a:r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indent="0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6"/>
                </a:solidFill>
              </a:rPr>
              <a:t>Патогенез ОП</a:t>
            </a:r>
            <a:br>
              <a:rPr lang="ru-RU" dirty="0" smtClean="0">
                <a:solidFill>
                  <a:schemeClr val="accent6"/>
                </a:solidFill>
              </a:rPr>
            </a:br>
            <a:r>
              <a:rPr lang="en-US" dirty="0" smtClean="0">
                <a:solidFill>
                  <a:schemeClr val="accent6"/>
                </a:solidFill>
              </a:rPr>
              <a:t> Curare TD et al. </a:t>
            </a:r>
            <a:r>
              <a:rPr lang="en-US" dirty="0" err="1" smtClean="0">
                <a:solidFill>
                  <a:schemeClr val="accent6"/>
                </a:solidFill>
              </a:rPr>
              <a:t>Crit</a:t>
            </a:r>
            <a:r>
              <a:rPr lang="en-US" dirty="0" smtClean="0">
                <a:solidFill>
                  <a:schemeClr val="accent6"/>
                </a:solidFill>
              </a:rPr>
              <a:t> Care 201</a:t>
            </a:r>
            <a:r>
              <a:rPr lang="ru-RU" dirty="0" smtClean="0">
                <a:solidFill>
                  <a:schemeClr val="accent6"/>
                </a:solidFill>
              </a:rPr>
              <a:t>6</a:t>
            </a:r>
            <a:r>
              <a:rPr lang="en-US" dirty="0" smtClean="0">
                <a:solidFill>
                  <a:schemeClr val="accent6"/>
                </a:solidFill>
              </a:rPr>
              <a:t>, 12</a:t>
            </a:r>
            <a:endParaRPr lang="ru-RU" dirty="0">
              <a:solidFill>
                <a:schemeClr val="accent6"/>
              </a:solidFill>
            </a:endParaRPr>
          </a:p>
        </p:txBody>
      </p:sp>
      <p:sp>
        <p:nvSpPr>
          <p:cNvPr id="16387" name="Содержимое 2"/>
          <p:cNvSpPr>
            <a:spLocks noGrp="1"/>
          </p:cNvSpPr>
          <p:nvPr>
            <p:ph idx="1"/>
          </p:nvPr>
        </p:nvSpPr>
        <p:spPr>
          <a:xfrm>
            <a:off x="609441" y="1882775"/>
            <a:ext cx="10969943" cy="4572000"/>
          </a:xfrm>
        </p:spPr>
        <p:txBody>
          <a:bodyPr/>
          <a:lstStyle/>
          <a:p>
            <a:r>
              <a:rPr lang="ru-RU" smtClean="0"/>
              <a:t>Дисбаланс нейротрансмитеров-избыток допамина, истощение запасов АХ</a:t>
            </a:r>
          </a:p>
          <a:p>
            <a:r>
              <a:rPr lang="ru-RU" smtClean="0"/>
              <a:t>Медиаторы воспаления- нарушение церебральной микроциркуляции</a:t>
            </a:r>
          </a:p>
          <a:p>
            <a:r>
              <a:rPr lang="ru-RU" smtClean="0"/>
              <a:t>Нарушение метаболизма нейронов ЦНС</a:t>
            </a:r>
          </a:p>
          <a:p>
            <a:r>
              <a:rPr lang="ru-RU" smtClean="0"/>
              <a:t>Нарушение потребления триптофана и фениламина ( предшественников котехоламинов)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indent="0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6"/>
                </a:solidFill>
              </a:rPr>
              <a:t>Роль ОП ( делирия в АРО )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ru-RU" dirty="0" smtClean="0">
                <a:solidFill>
                  <a:schemeClr val="accent6"/>
                </a:solidFill>
              </a:rPr>
              <a:t/>
            </a:r>
            <a:br>
              <a:rPr lang="ru-RU" dirty="0" smtClean="0">
                <a:solidFill>
                  <a:schemeClr val="accent6"/>
                </a:solidFill>
              </a:rPr>
            </a:br>
            <a:r>
              <a:rPr lang="en-US" dirty="0" smtClean="0">
                <a:solidFill>
                  <a:schemeClr val="accent6"/>
                </a:solidFill>
              </a:rPr>
              <a:t>Curare TD et al. </a:t>
            </a:r>
            <a:r>
              <a:rPr lang="en-US" dirty="0" err="1" smtClean="0">
                <a:solidFill>
                  <a:schemeClr val="accent6"/>
                </a:solidFill>
              </a:rPr>
              <a:t>Crit</a:t>
            </a:r>
            <a:r>
              <a:rPr lang="en-US" dirty="0" smtClean="0">
                <a:solidFill>
                  <a:schemeClr val="accent6"/>
                </a:solidFill>
              </a:rPr>
              <a:t> Care 201</a:t>
            </a:r>
            <a:r>
              <a:rPr lang="ru-RU" dirty="0" smtClean="0">
                <a:solidFill>
                  <a:schemeClr val="accent6"/>
                </a:solidFill>
              </a:rPr>
              <a:t>6</a:t>
            </a:r>
            <a:r>
              <a:rPr lang="en-US" dirty="0" smtClean="0">
                <a:solidFill>
                  <a:schemeClr val="accent6"/>
                </a:solidFill>
              </a:rPr>
              <a:t>, 12</a:t>
            </a:r>
            <a:endParaRPr lang="ru-RU" dirty="0">
              <a:solidFill>
                <a:schemeClr val="accent6"/>
              </a:solidFill>
            </a:endParaRPr>
          </a:p>
        </p:txBody>
      </p:sp>
      <p:sp>
        <p:nvSpPr>
          <p:cNvPr id="17411" name="Содержимое 2"/>
          <p:cNvSpPr>
            <a:spLocks noGrp="1"/>
          </p:cNvSpPr>
          <p:nvPr>
            <p:ph idx="1"/>
          </p:nvPr>
        </p:nvSpPr>
        <p:spPr>
          <a:xfrm>
            <a:off x="609441" y="1882775"/>
            <a:ext cx="10969943" cy="4572000"/>
          </a:xfrm>
        </p:spPr>
        <p:txBody>
          <a:bodyPr/>
          <a:lstStyle/>
          <a:p>
            <a:r>
              <a:rPr lang="ru-RU" smtClean="0"/>
              <a:t>У 71% больных находящихся на ИВЛ более суток в течении 1 года сохраняются конгитивные расстройства.</a:t>
            </a:r>
          </a:p>
          <a:p>
            <a:r>
              <a:rPr lang="ru-RU" smtClean="0"/>
              <a:t>Средняя продолжительность делирия  2 сут.</a:t>
            </a:r>
          </a:p>
          <a:p>
            <a:r>
              <a:rPr lang="ru-RU" smtClean="0"/>
              <a:t>Длительность делирия корелирует с исходной функциональной патологией ЦНС.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indent="0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6"/>
                </a:solidFill>
              </a:rPr>
              <a:t>Возрастная зависимость</a:t>
            </a:r>
            <a:endParaRPr lang="ru-RU" dirty="0">
              <a:solidFill>
                <a:schemeClr val="accent6"/>
              </a:solidFill>
            </a:endParaRPr>
          </a:p>
        </p:txBody>
      </p:sp>
      <p:sp>
        <p:nvSpPr>
          <p:cNvPr id="18435" name="Содержимое 2"/>
          <p:cNvSpPr>
            <a:spLocks noGrp="1"/>
          </p:cNvSpPr>
          <p:nvPr>
            <p:ph idx="1"/>
          </p:nvPr>
        </p:nvSpPr>
        <p:spPr>
          <a:xfrm>
            <a:off x="609441" y="1882775"/>
            <a:ext cx="10969943" cy="45720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Установлено, что среди пациентов с ОИМ в возрасте до 70 лет частота развития ОП в реанимационном периоде лечения в 3-4 раза выше у мужчин. </a:t>
            </a:r>
          </a:p>
          <a:p>
            <a:r>
              <a:rPr lang="ru-RU" sz="2800" dirty="0" smtClean="0"/>
              <a:t>После 70 лет отмечается обратная закономерность - ОП развивается в 3-4 раза чаще у женщин.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indent="0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продолжение</a:t>
            </a:r>
            <a:endParaRPr lang="ru-RU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pic>
        <p:nvPicPr>
          <p:cNvPr id="1945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55075" y="2438400"/>
            <a:ext cx="5573848" cy="2838450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indent="0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продолжение</a:t>
            </a:r>
            <a:endParaRPr lang="ru-RU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pic>
        <p:nvPicPr>
          <p:cNvPr id="2048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09441" y="2166939"/>
            <a:ext cx="10969943" cy="4003675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indent="0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ПРОТОКОЛ</a:t>
            </a:r>
            <a:r>
              <a:rPr lang="en-US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     </a:t>
            </a:r>
            <a:r>
              <a:rPr lang="ru-RU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PAD</a:t>
            </a:r>
            <a:endParaRPr lang="ru-RU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441" y="1882775"/>
            <a:ext cx="10969943" cy="4572000"/>
          </a:xfrm>
        </p:spPr>
        <p:txBody>
          <a:bodyPr>
            <a:normAutofit/>
          </a:bodyPr>
          <a:lstStyle/>
          <a:p>
            <a:pPr marL="448056" indent="-384048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Для сравнения, по данным североамериканских исследований ОП</a:t>
            </a:r>
            <a:r>
              <a:rPr lang="en-US" dirty="0" smtClean="0"/>
              <a:t> (</a:t>
            </a:r>
            <a:r>
              <a:rPr lang="ru-RU" dirty="0" smtClean="0"/>
              <a:t>делирий</a:t>
            </a:r>
            <a:r>
              <a:rPr lang="en-US" dirty="0" smtClean="0"/>
              <a:t>)</a:t>
            </a:r>
            <a:r>
              <a:rPr lang="ru-RU" dirty="0" smtClean="0"/>
              <a:t> развивается у 15-20% пациентов </a:t>
            </a:r>
            <a:r>
              <a:rPr lang="ru-RU" dirty="0" err="1" smtClean="0"/>
              <a:t>кардиореанимаций</a:t>
            </a:r>
            <a:r>
              <a:rPr lang="ru-RU" dirty="0" smtClean="0"/>
              <a:t>. Такие значительные цифры связаны с внедрением в США протоколов высокочувствительной диагностики психических нарушений.</a:t>
            </a:r>
          </a:p>
          <a:p>
            <a:pPr marL="448056" indent="-384048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3200" dirty="0" smtClean="0"/>
              <a:t>Теперь, с 2013 г.протокол называется </a:t>
            </a:r>
            <a:r>
              <a:rPr lang="en-US" sz="3200" dirty="0" smtClean="0"/>
              <a:t>clinical practice Guidelines for the Management of Pain, agitation and delirium (PAD) in adult Patients in the intensive care unit.</a:t>
            </a:r>
            <a:endParaRPr lang="ru-RU" sz="3200" dirty="0" smtClean="0"/>
          </a:p>
          <a:p>
            <a:pPr marL="448056" indent="-384048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3200" dirty="0" smtClean="0"/>
              <a:t>Протокол принят </a:t>
            </a:r>
            <a:r>
              <a:rPr lang="en-US" sz="3200" dirty="0" smtClean="0"/>
              <a:t>ASA</a:t>
            </a:r>
            <a:r>
              <a:rPr lang="ru-RU" sz="3200" dirty="0" smtClean="0"/>
              <a:t>, </a:t>
            </a:r>
            <a:r>
              <a:rPr lang="en-US" sz="3200" dirty="0" smtClean="0"/>
              <a:t>ACCM</a:t>
            </a:r>
            <a:r>
              <a:rPr lang="ru-RU" sz="3200" dirty="0" smtClean="0"/>
              <a:t> и </a:t>
            </a:r>
            <a:r>
              <a:rPr lang="en-US" sz="3200" dirty="0" smtClean="0"/>
              <a:t>SCCM</a:t>
            </a:r>
            <a:r>
              <a:rPr lang="ru-RU" sz="3200" dirty="0" smtClean="0"/>
              <a:t> и содержит 32 рекомендации. ( общества критической медицины)</a:t>
            </a:r>
          </a:p>
          <a:p>
            <a:pPr marL="448056" indent="-384048" fontAlgn="auto">
              <a:spcAft>
                <a:spcPts val="0"/>
              </a:spcAft>
              <a:buFont typeface="Wingdings 2"/>
              <a:buChar char=""/>
              <a:defRPr/>
            </a:pPr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indent="0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Профилактика ОП </a:t>
            </a:r>
            <a:endParaRPr lang="ru-RU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441" y="1882775"/>
            <a:ext cx="10969943" cy="4572000"/>
          </a:xfrm>
        </p:spPr>
        <p:txBody>
          <a:bodyPr>
            <a:normAutofit fontScale="70000" lnSpcReduction="20000"/>
          </a:bodyPr>
          <a:lstStyle/>
          <a:p>
            <a:pPr marL="448056" indent="-384048" fontAlgn="auto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sz="3200" dirty="0" smtClean="0"/>
              <a:t>Должны широко использоваться </a:t>
            </a:r>
            <a:r>
              <a:rPr lang="ru-RU" sz="3200" dirty="0" err="1" smtClean="0"/>
              <a:t>немедикоментозные</a:t>
            </a:r>
            <a:r>
              <a:rPr lang="ru-RU" sz="3200" dirty="0" smtClean="0"/>
              <a:t> средства профилактики делирия.</a:t>
            </a:r>
          </a:p>
          <a:p>
            <a:pPr marL="448056" indent="-384048" fontAlgn="auto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sz="3200" dirty="0" smtClean="0"/>
              <a:t>Все </a:t>
            </a:r>
            <a:r>
              <a:rPr lang="ru-RU" sz="3200" dirty="0" err="1" smtClean="0"/>
              <a:t>инвазивные</a:t>
            </a:r>
            <a:r>
              <a:rPr lang="ru-RU" sz="3200" dirty="0" smtClean="0"/>
              <a:t> процедуры, включая установку и удаление дренажей, катетеров требует проведения эффективной упреждающей аналгезии.</a:t>
            </a:r>
          </a:p>
          <a:p>
            <a:pPr marL="448056" indent="-384048" fontAlgn="auto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sz="3200" dirty="0" smtClean="0"/>
              <a:t>Необходима оптимизация внешней среды (свет, шум – особенно в ночное время). </a:t>
            </a:r>
          </a:p>
          <a:p>
            <a:pPr marL="448056" indent="-384048" fontAlgn="auto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sz="3200" dirty="0" smtClean="0"/>
              <a:t>Целесообразно использовать накладки на глаза и затычки для ушей.</a:t>
            </a:r>
          </a:p>
          <a:p>
            <a:pPr marL="448056" indent="-384048" fontAlgn="auto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sz="3200" dirty="0" smtClean="0"/>
              <a:t>Возможно полезна музыкальная терапия.</a:t>
            </a:r>
          </a:p>
          <a:p>
            <a:pPr marL="448056" indent="-384048" fontAlgn="auto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sz="3200" dirty="0" smtClean="0"/>
              <a:t>Для общения с больными на ИВЛ необходимо использовать информационные платы, предоставлять возможность больным писать.</a:t>
            </a:r>
          </a:p>
          <a:p>
            <a:pPr marL="448056" indent="-384048" fontAlgn="auto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sz="3200" dirty="0" smtClean="0"/>
              <a:t>Необходимо стимулировать когнитивную деятельность, обеспечить больного очками, слуховым аппаратом</a:t>
            </a:r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indent="0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продолжение</a:t>
            </a:r>
            <a:endParaRPr lang="ru-RU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441" y="1882775"/>
            <a:ext cx="10969943" cy="4572000"/>
          </a:xfrm>
        </p:spPr>
        <p:txBody>
          <a:bodyPr>
            <a:normAutofit/>
          </a:bodyPr>
          <a:lstStyle/>
          <a:p>
            <a:pPr marL="448056" indent="-384048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3200" dirty="0" smtClean="0"/>
              <a:t>Необходима ранняя мобилизация больных: упражнение в постели, максимально раннее сидение и вставание, включая больных на ИВЛ.</a:t>
            </a:r>
          </a:p>
          <a:p>
            <a:pPr marL="448056" indent="-384048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3200" dirty="0" smtClean="0"/>
              <a:t>Требуется совместная работа физиотерапевта, сестры и врача. </a:t>
            </a:r>
          </a:p>
          <a:p>
            <a:pPr marL="448056" indent="-384048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3200" dirty="0" smtClean="0"/>
              <a:t>Ранняя мобилизация статистически достоверно снижает частоту развития делирия.</a:t>
            </a:r>
          </a:p>
          <a:p>
            <a:pPr marL="448056" indent="-384048" fontAlgn="auto">
              <a:spcAft>
                <a:spcPts val="0"/>
              </a:spcAft>
              <a:buFont typeface="Wingdings 2"/>
              <a:buChar char=""/>
              <a:defRPr/>
            </a:pPr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indent="0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Медикаментозная терапия</a:t>
            </a:r>
            <a:br>
              <a:rPr lang="ru-RU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</a:br>
            <a:endParaRPr lang="ru-RU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441" y="1882775"/>
            <a:ext cx="10969943" cy="4572000"/>
          </a:xfrm>
        </p:spPr>
        <p:txBody>
          <a:bodyPr>
            <a:normAutofit/>
          </a:bodyPr>
          <a:lstStyle/>
          <a:p>
            <a:pPr marL="448056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ru-RU" dirty="0" smtClean="0"/>
              <a:t>Сформулированы требования к идеальному средству для </a:t>
            </a:r>
            <a:r>
              <a:rPr lang="ru-RU" dirty="0" err="1" smtClean="0"/>
              <a:t>седации</a:t>
            </a:r>
            <a:r>
              <a:rPr lang="ru-RU" dirty="0" smtClean="0"/>
              <a:t>:</a:t>
            </a:r>
          </a:p>
          <a:p>
            <a:pPr marL="448056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ru-RU" dirty="0" smtClean="0"/>
              <a:t>-быстрое наступление и прекращение эффекта,</a:t>
            </a:r>
          </a:p>
          <a:p>
            <a:pPr marL="448056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ru-RU" dirty="0" smtClean="0"/>
              <a:t>-легкое «титрование» и большая терапевтическая широта,</a:t>
            </a:r>
          </a:p>
          <a:p>
            <a:pPr marL="448056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ru-RU" dirty="0" smtClean="0"/>
              <a:t>-минимальная кумуляция,</a:t>
            </a:r>
          </a:p>
          <a:p>
            <a:pPr marL="448056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ru-RU" dirty="0" smtClean="0"/>
              <a:t>- отсутствие побочных эффектов, фарм. </a:t>
            </a:r>
            <a:r>
              <a:rPr lang="ru-RU" dirty="0" err="1" smtClean="0"/>
              <a:t>взаи</a:t>
            </a:r>
            <a:r>
              <a:rPr lang="ru-RU" dirty="0" smtClean="0"/>
              <a:t>-</a:t>
            </a:r>
          </a:p>
          <a:p>
            <a:pPr marL="448056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ru-RU" dirty="0" err="1" smtClean="0"/>
              <a:t>модействий</a:t>
            </a:r>
            <a:r>
              <a:rPr lang="ru-RU" dirty="0" smtClean="0"/>
              <a:t> и возможных осложнений, способных удлинить время госпитализации в АРО.</a:t>
            </a:r>
            <a:endParaRPr lang="ru-RU" dirty="0"/>
          </a:p>
        </p:txBody>
      </p:sp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Жизнеугрожающая</a:t>
            </a:r>
            <a:r>
              <a:rPr lang="ru-RU" dirty="0" smtClean="0"/>
              <a:t> тахикардия:</a:t>
            </a:r>
            <a:br>
              <a:rPr lang="ru-RU" dirty="0" smtClean="0"/>
            </a:br>
            <a:r>
              <a:rPr lang="ru-RU" dirty="0" smtClean="0"/>
              <a:t>нет признаков острой сердечной недостаточности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ОЦЕНКА И ИНТЕРПРИТАЦИЯ ДАННЫХ МОНИТОРИНГА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НЕОБХОДИМО ОТВЕТИТЬ НА 2 ВОПРОСА: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rgbClr val="C00000"/>
                </a:solidFill>
              </a:rPr>
              <a:t>РИТМИЧНЫЙ/НЕРИТМИЧНЫЙ РИТМ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rgbClr val="C00000"/>
                </a:solidFill>
              </a:rPr>
              <a:t>КОМПЛЕКС </a:t>
            </a:r>
            <a:r>
              <a:rPr lang="en-US" dirty="0" smtClean="0">
                <a:solidFill>
                  <a:srgbClr val="C00000"/>
                </a:solidFill>
              </a:rPr>
              <a:t>QRS </a:t>
            </a:r>
            <a:r>
              <a:rPr lang="ru-RU" dirty="0" smtClean="0">
                <a:solidFill>
                  <a:srgbClr val="C00000"/>
                </a:solidFill>
              </a:rPr>
              <a:t>РАСШИРЕН/УЗКИЙ</a:t>
            </a:r>
          </a:p>
          <a:p>
            <a:pPr>
              <a:buFontTx/>
              <a:buChar char="-"/>
            </a:pPr>
            <a:r>
              <a:rPr lang="ru-RU" dirty="0" smtClean="0"/>
              <a:t>ДОПОЛНИТЕЛЬНО:</a:t>
            </a:r>
          </a:p>
          <a:p>
            <a:pPr>
              <a:buFontTx/>
              <a:buChar char="-"/>
            </a:pPr>
            <a:r>
              <a:rPr lang="ru-RU" dirty="0" smtClean="0"/>
              <a:t>-</a:t>
            </a:r>
            <a:r>
              <a:rPr lang="en-US" dirty="0" smtClean="0"/>
              <a:t>Sp</a:t>
            </a:r>
            <a:r>
              <a:rPr lang="ru-RU" dirty="0" smtClean="0"/>
              <a:t>О2</a:t>
            </a:r>
          </a:p>
          <a:p>
            <a:pPr>
              <a:buFontTx/>
              <a:buChar char="-"/>
            </a:pPr>
            <a:r>
              <a:rPr lang="ru-RU" dirty="0" smtClean="0"/>
              <a:t>-показатели гемодинамики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b="1" i="1" dirty="0" smtClean="0">
                <a:solidFill>
                  <a:schemeClr val="bg1"/>
                </a:solidFill>
              </a:rPr>
              <a:t>Интенсивная терапия. Национальное руководство . Том 1 2010г.</a:t>
            </a:r>
            <a:r>
              <a:rPr lang="en-US" sz="1400" b="1" i="1" dirty="0" smtClean="0">
                <a:solidFill>
                  <a:schemeClr val="bg1"/>
                </a:solidFill>
              </a:rPr>
              <a:t> </a:t>
            </a:r>
            <a:r>
              <a:rPr lang="ru-RU" sz="1400" b="1" i="1" dirty="0" smtClean="0">
                <a:solidFill>
                  <a:schemeClr val="bg1"/>
                </a:solidFill>
              </a:rPr>
              <a:t>Рекомендации</a:t>
            </a:r>
            <a:r>
              <a:rPr lang="en-US" sz="1400" b="1" i="1" dirty="0" smtClean="0">
                <a:solidFill>
                  <a:schemeClr val="bg1"/>
                </a:solidFill>
              </a:rPr>
              <a:t>.</a:t>
            </a:r>
            <a:r>
              <a:rPr lang="ru-RU" sz="1400" b="1" i="1" dirty="0" smtClean="0">
                <a:solidFill>
                  <a:schemeClr val="bg1"/>
                </a:solidFill>
              </a:rPr>
              <a:t> Е</a:t>
            </a:r>
            <a:r>
              <a:rPr lang="en-US" sz="1400" b="1" i="1" dirty="0" smtClean="0">
                <a:solidFill>
                  <a:schemeClr val="bg1"/>
                </a:solidFill>
              </a:rPr>
              <a:t>S </a:t>
            </a:r>
            <a:r>
              <a:rPr lang="ru-RU" sz="1400" b="1" i="1" dirty="0" smtClean="0">
                <a:solidFill>
                  <a:schemeClr val="bg1"/>
                </a:solidFill>
              </a:rPr>
              <a:t>С </a:t>
            </a:r>
            <a:r>
              <a:rPr lang="en-US" sz="1400" b="1" i="1" dirty="0" smtClean="0">
                <a:solidFill>
                  <a:schemeClr val="bg1"/>
                </a:solidFill>
              </a:rPr>
              <a:t>201</a:t>
            </a:r>
            <a:r>
              <a:rPr lang="ru-RU" sz="1400" b="1" i="1" dirty="0" smtClean="0">
                <a:solidFill>
                  <a:schemeClr val="bg1"/>
                </a:solidFill>
              </a:rPr>
              <a:t>7</a:t>
            </a:r>
            <a:r>
              <a:rPr lang="en-US" sz="1400" b="1" i="1" dirty="0" smtClean="0">
                <a:solidFill>
                  <a:schemeClr val="bg1"/>
                </a:solidFill>
              </a:rPr>
              <a:t>.</a:t>
            </a:r>
            <a:r>
              <a:rPr lang="ru-RU" sz="1400" b="1" i="1" dirty="0" smtClean="0">
                <a:solidFill>
                  <a:schemeClr val="bg1"/>
                </a:solidFill>
              </a:rPr>
              <a:t> Диагностика и лечение больных острым инфарктом миокарда с подъемом сегмента </a:t>
            </a:r>
            <a:r>
              <a:rPr lang="en-US" sz="1400" b="1" i="1" dirty="0" smtClean="0">
                <a:solidFill>
                  <a:schemeClr val="bg1"/>
                </a:solidFill>
              </a:rPr>
              <a:t>ST. </a:t>
            </a:r>
            <a:r>
              <a:rPr lang="ru-RU" sz="1400" b="1" i="1" dirty="0" smtClean="0">
                <a:solidFill>
                  <a:schemeClr val="bg1"/>
                </a:solidFill>
              </a:rPr>
              <a:t>Российские рекомендации 2013 г.</a:t>
            </a:r>
          </a:p>
          <a:p>
            <a:pPr>
              <a:buNone/>
            </a:pPr>
            <a:endParaRPr lang="ru-RU" dirty="0" smtClean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/>
          </a:p>
        </p:txBody>
      </p:sp>
    </p:spTree>
  </p:cSld>
  <p:clrMapOvr>
    <a:masterClrMapping/>
  </p:clrMapOvr>
  <p:transition spd="med">
    <p:fade/>
  </p:transition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indent="0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продолжение</a:t>
            </a:r>
            <a:endParaRPr lang="ru-RU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sp>
        <p:nvSpPr>
          <p:cNvPr id="27651" name="Содержимое 2"/>
          <p:cNvSpPr>
            <a:spLocks noGrp="1"/>
          </p:cNvSpPr>
          <p:nvPr>
            <p:ph idx="1"/>
          </p:nvPr>
        </p:nvSpPr>
        <p:spPr>
          <a:xfrm>
            <a:off x="609441" y="1882775"/>
            <a:ext cx="10969943" cy="4572000"/>
          </a:xfrm>
        </p:spPr>
        <p:txBody>
          <a:bodyPr/>
          <a:lstStyle/>
          <a:p>
            <a:r>
              <a:rPr lang="ru-RU" sz="2400" dirty="0" smtClean="0"/>
              <a:t>На сегодня, как отмечают специалисты, мы не располагаем «ИДЕАЛЬНЫМ АГЕНТОМ» для </a:t>
            </a:r>
            <a:r>
              <a:rPr lang="ru-RU" sz="2400" dirty="0" err="1" smtClean="0"/>
              <a:t>седации</a:t>
            </a:r>
            <a:r>
              <a:rPr lang="ru-RU" sz="2400" dirty="0" smtClean="0"/>
              <a:t> при психозах (делирии) в ОАР,  но в каждой клинике должен быть разработан протокол </a:t>
            </a:r>
            <a:r>
              <a:rPr lang="ru-RU" sz="2400" dirty="0" err="1" smtClean="0"/>
              <a:t>седации</a:t>
            </a:r>
            <a:r>
              <a:rPr lang="ru-RU" sz="2400" dirty="0" smtClean="0"/>
              <a:t>, мониторинг </a:t>
            </a:r>
            <a:r>
              <a:rPr lang="ru-RU" sz="2400" dirty="0" err="1" smtClean="0"/>
              <a:t>седации</a:t>
            </a:r>
            <a:r>
              <a:rPr lang="ru-RU" sz="2400" dirty="0" smtClean="0"/>
              <a:t>  по шкалам, сделан выбор наиболее оптимальных препаратов с учетом специфики отделений</a:t>
            </a:r>
          </a:p>
          <a:p>
            <a:endParaRPr lang="ru-RU" dirty="0" smtClean="0"/>
          </a:p>
        </p:txBody>
      </p:sp>
    </p:spTree>
  </p:cSld>
  <p:clrMapOvr>
    <a:masterClrMapping/>
  </p:clrMapOvr>
  <p:transition spd="med">
    <p:fade/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indent="0" fontAlgn="auto">
              <a:spcAft>
                <a:spcPts val="0"/>
              </a:spcAft>
              <a:defRPr/>
            </a:pPr>
            <a:r>
              <a:rPr lang="ru-RU" dirty="0" err="1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Медикоментозное</a:t>
            </a:r>
            <a:r>
              <a:rPr lang="ru-RU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 терапия</a:t>
            </a:r>
            <a:endParaRPr lang="ru-RU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441" y="1882775"/>
            <a:ext cx="10969943" cy="4572000"/>
          </a:xfrm>
        </p:spPr>
        <p:txBody>
          <a:bodyPr>
            <a:normAutofit fontScale="92500" lnSpcReduction="10000"/>
          </a:bodyPr>
          <a:lstStyle/>
          <a:p>
            <a:pPr marL="448056" indent="-384048" fontAlgn="auto">
              <a:lnSpc>
                <a:spcPct val="9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sz="3200" dirty="0" smtClean="0"/>
              <a:t>. </a:t>
            </a:r>
            <a:r>
              <a:rPr lang="ru-RU" sz="3200" dirty="0" err="1" smtClean="0"/>
              <a:t>Бензодиазепины</a:t>
            </a:r>
            <a:r>
              <a:rPr lang="ru-RU" sz="3200" dirty="0" smtClean="0"/>
              <a:t> (включая </a:t>
            </a:r>
            <a:r>
              <a:rPr lang="ru-RU" sz="3200" dirty="0" err="1" smtClean="0"/>
              <a:t>мидазалам</a:t>
            </a:r>
            <a:r>
              <a:rPr lang="ru-RU" sz="3200" dirty="0" smtClean="0"/>
              <a:t> и </a:t>
            </a:r>
            <a:r>
              <a:rPr lang="ru-RU" sz="3200" dirty="0" err="1" smtClean="0"/>
              <a:t>лоразепам</a:t>
            </a:r>
            <a:r>
              <a:rPr lang="ru-RU" sz="3200" dirty="0" smtClean="0"/>
              <a:t>) не должны применяться для </a:t>
            </a:r>
            <a:r>
              <a:rPr lang="ru-RU" sz="3200" dirty="0" err="1" smtClean="0"/>
              <a:t>седатации</a:t>
            </a:r>
            <a:r>
              <a:rPr lang="ru-RU" sz="3200" dirty="0" smtClean="0"/>
              <a:t> больных в критическом состоянии.</a:t>
            </a:r>
          </a:p>
          <a:p>
            <a:pPr marL="448056" indent="-384048" fontAlgn="auto">
              <a:lnSpc>
                <a:spcPct val="9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sz="3200" dirty="0" smtClean="0"/>
              <a:t>Исключение – алкогольный абстинентный синдром. </a:t>
            </a:r>
          </a:p>
          <a:p>
            <a:pPr marL="448056" indent="-384048" fontAlgn="auto">
              <a:lnSpc>
                <a:spcPct val="9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sz="3200" dirty="0" smtClean="0">
                <a:solidFill>
                  <a:srgbClr val="FF0000"/>
                </a:solidFill>
              </a:rPr>
              <a:t>Предпочтение должно быть отдано  </a:t>
            </a:r>
            <a:r>
              <a:rPr lang="ru-RU" sz="3200" dirty="0" err="1" smtClean="0">
                <a:solidFill>
                  <a:srgbClr val="FF0000"/>
                </a:solidFill>
              </a:rPr>
              <a:t>пропофолу</a:t>
            </a:r>
            <a:r>
              <a:rPr lang="ru-RU" sz="3200" dirty="0" smtClean="0">
                <a:solidFill>
                  <a:srgbClr val="FF0000"/>
                </a:solidFill>
              </a:rPr>
              <a:t> или </a:t>
            </a:r>
            <a:r>
              <a:rPr lang="ru-RU" sz="3200" dirty="0" err="1" smtClean="0">
                <a:solidFill>
                  <a:srgbClr val="FF0000"/>
                </a:solidFill>
              </a:rPr>
              <a:t>дексмедетомидину</a:t>
            </a:r>
            <a:r>
              <a:rPr lang="ru-RU" sz="3200" dirty="0" smtClean="0">
                <a:solidFill>
                  <a:srgbClr val="FF0000"/>
                </a:solidFill>
              </a:rPr>
              <a:t> (</a:t>
            </a:r>
            <a:r>
              <a:rPr lang="ru-RU" sz="3200" dirty="0" err="1" smtClean="0">
                <a:solidFill>
                  <a:srgbClr val="FF0000"/>
                </a:solidFill>
              </a:rPr>
              <a:t>Дексдор</a:t>
            </a:r>
            <a:r>
              <a:rPr lang="ru-RU" sz="3200" dirty="0" smtClean="0">
                <a:solidFill>
                  <a:srgbClr val="FF0000"/>
                </a:solidFill>
              </a:rPr>
              <a:t>).</a:t>
            </a:r>
          </a:p>
          <a:p>
            <a:pPr marL="448056" indent="-384048" fontAlgn="auto">
              <a:lnSpc>
                <a:spcPct val="9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sz="3200" dirty="0" err="1" smtClean="0"/>
              <a:t>Дексмедетомидин</a:t>
            </a:r>
            <a:r>
              <a:rPr lang="ru-RU" sz="3200" dirty="0" smtClean="0"/>
              <a:t> – </a:t>
            </a:r>
            <a:r>
              <a:rPr lang="ru-RU" sz="3200" dirty="0" err="1" smtClean="0"/>
              <a:t>агонист</a:t>
            </a:r>
            <a:r>
              <a:rPr lang="ru-RU" sz="3200" dirty="0" smtClean="0"/>
              <a:t> альфа 2 – </a:t>
            </a:r>
            <a:r>
              <a:rPr lang="ru-RU" sz="3200" dirty="0" err="1" smtClean="0"/>
              <a:t>адренорецепторов</a:t>
            </a:r>
            <a:r>
              <a:rPr lang="ru-RU" sz="3200" dirty="0" smtClean="0"/>
              <a:t> с избирательным действием на нейроны синего пятна в области моста, что сопровождается седативным, </a:t>
            </a:r>
            <a:r>
              <a:rPr lang="ru-RU" sz="3200" dirty="0" err="1" smtClean="0"/>
              <a:t>аналгетическим</a:t>
            </a:r>
            <a:r>
              <a:rPr lang="ru-RU" sz="3200" dirty="0" smtClean="0"/>
              <a:t> и </a:t>
            </a:r>
            <a:r>
              <a:rPr lang="ru-RU" sz="3200" dirty="0" err="1" smtClean="0"/>
              <a:t>анксиолитическим</a:t>
            </a:r>
            <a:r>
              <a:rPr lang="ru-RU" sz="3200" dirty="0" smtClean="0"/>
              <a:t> действием</a:t>
            </a:r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indent="0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Продолжение</a:t>
            </a:r>
            <a:br>
              <a:rPr lang="ru-RU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</a:br>
            <a:endParaRPr lang="ru-RU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441" y="1882775"/>
            <a:ext cx="10969943" cy="4572000"/>
          </a:xfrm>
        </p:spPr>
        <p:txBody>
          <a:bodyPr>
            <a:normAutofit fontScale="85000" lnSpcReduction="20000"/>
          </a:bodyPr>
          <a:lstStyle/>
          <a:p>
            <a:pPr marL="448056" indent="-384048" fontAlgn="auto">
              <a:lnSpc>
                <a:spcPct val="9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sz="3200" dirty="0" smtClean="0"/>
              <a:t>В отличии от рекомендаций 2002 г., </a:t>
            </a:r>
            <a:r>
              <a:rPr lang="ru-RU" sz="3200" dirty="0" err="1" smtClean="0"/>
              <a:t>галоперидол</a:t>
            </a:r>
            <a:r>
              <a:rPr lang="ru-RU" sz="3200" dirty="0" smtClean="0"/>
              <a:t> не рекомендуется как препарат выбора при лечении делирия.</a:t>
            </a:r>
          </a:p>
          <a:p>
            <a:pPr marL="448056" indent="-384048" fontAlgn="auto">
              <a:lnSpc>
                <a:spcPct val="9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sz="3200" dirty="0" smtClean="0"/>
              <a:t>Возможно будет полезным применение </a:t>
            </a:r>
            <a:r>
              <a:rPr lang="ru-RU" sz="3200" dirty="0" err="1" smtClean="0"/>
              <a:t>атипичных</a:t>
            </a:r>
            <a:r>
              <a:rPr lang="ru-RU" sz="3200" dirty="0" smtClean="0"/>
              <a:t> нейролептиков: </a:t>
            </a:r>
            <a:r>
              <a:rPr lang="ru-RU" sz="3200" dirty="0" err="1" smtClean="0"/>
              <a:t>кветиамин</a:t>
            </a:r>
            <a:r>
              <a:rPr lang="ru-RU" sz="3200" dirty="0" smtClean="0"/>
              <a:t>, </a:t>
            </a:r>
            <a:r>
              <a:rPr lang="ru-RU" sz="3200" dirty="0" err="1" smtClean="0"/>
              <a:t>хлорпротексена</a:t>
            </a:r>
            <a:r>
              <a:rPr lang="ru-RU" sz="3200" dirty="0" smtClean="0"/>
              <a:t>, </a:t>
            </a:r>
            <a:r>
              <a:rPr lang="ru-RU" sz="3200" dirty="0" err="1" smtClean="0"/>
              <a:t>аланзапин</a:t>
            </a:r>
            <a:r>
              <a:rPr lang="ru-RU" sz="3200" dirty="0" smtClean="0"/>
              <a:t>. Требуется проведение дополнительных исследований (</a:t>
            </a:r>
            <a:r>
              <a:rPr lang="ru-RU" sz="3200" dirty="0" err="1" smtClean="0"/>
              <a:t>атипичные</a:t>
            </a:r>
            <a:r>
              <a:rPr lang="ru-RU" sz="3200" dirty="0" smtClean="0"/>
              <a:t> нейролептики отличаются от классических низкой степенью родства к </a:t>
            </a:r>
            <a:r>
              <a:rPr lang="ru-RU" sz="3200" dirty="0" err="1" smtClean="0"/>
              <a:t>дофаминовым</a:t>
            </a:r>
            <a:r>
              <a:rPr lang="ru-RU" sz="3200" dirty="0" smtClean="0"/>
              <a:t> </a:t>
            </a:r>
            <a:r>
              <a:rPr lang="en-US" sz="3200" dirty="0" smtClean="0"/>
              <a:t>D</a:t>
            </a:r>
            <a:r>
              <a:rPr lang="ru-RU" sz="3200" dirty="0" smtClean="0"/>
              <a:t>2 – рецепторам и действием на ряд других. Действие их более «мягкое» и с меньшими побочными эффектами.</a:t>
            </a:r>
          </a:p>
          <a:p>
            <a:pPr marL="448056" indent="-384048" fontAlgn="auto">
              <a:lnSpc>
                <a:spcPct val="9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sz="3200" dirty="0" smtClean="0"/>
              <a:t>Все нейролептики увеличивают вероятность мерцания и трепетания предсердий. </a:t>
            </a:r>
          </a:p>
          <a:p>
            <a:pPr marL="448056" indent="-384048" fontAlgn="auto">
              <a:lnSpc>
                <a:spcPct val="9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sz="3200" b="1" dirty="0" smtClean="0">
                <a:solidFill>
                  <a:srgbClr val="FF0000"/>
                </a:solidFill>
              </a:rPr>
              <a:t>Применение психотропных средств для профилактики делирия не целесообразно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Протокол </a:t>
            </a:r>
            <a:r>
              <a:rPr lang="ru-RU" dirty="0" err="1" smtClean="0">
                <a:solidFill>
                  <a:schemeClr val="tx1"/>
                </a:solidFill>
              </a:rPr>
              <a:t>седации</a:t>
            </a:r>
            <a:r>
              <a:rPr lang="ru-RU" dirty="0" smtClean="0">
                <a:solidFill>
                  <a:schemeClr val="tx1"/>
                </a:solidFill>
              </a:rPr>
              <a:t> АККД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sz="3200" dirty="0" smtClean="0">
                <a:latin typeface="Calibri"/>
                <a:ea typeface="Times New Roman"/>
              </a:rPr>
              <a:t>Оценка стресса/возбуждения и степени </a:t>
            </a:r>
            <a:r>
              <a:rPr lang="ru-RU" sz="3200" dirty="0" err="1" smtClean="0">
                <a:latin typeface="Calibri"/>
                <a:ea typeface="Times New Roman"/>
              </a:rPr>
              <a:t>седации</a:t>
            </a:r>
            <a:r>
              <a:rPr lang="ru-RU" sz="3200" dirty="0" smtClean="0">
                <a:latin typeface="Calibri"/>
                <a:ea typeface="Times New Roman"/>
              </a:rPr>
              <a:t> оценивается в  баллах по  </a:t>
            </a:r>
            <a:r>
              <a:rPr lang="ru-RU" sz="3200" dirty="0" err="1" smtClean="0">
                <a:latin typeface="Calibri"/>
                <a:ea typeface="Times New Roman"/>
              </a:rPr>
              <a:t>Ричмондской</a:t>
            </a:r>
            <a:r>
              <a:rPr lang="ru-RU" sz="3200" dirty="0" smtClean="0">
                <a:latin typeface="Calibri"/>
                <a:ea typeface="Times New Roman"/>
              </a:rPr>
              <a:t> шкале </a:t>
            </a:r>
            <a:r>
              <a:rPr lang="ru-RU" sz="3200" dirty="0" err="1" smtClean="0">
                <a:latin typeface="Calibri"/>
                <a:ea typeface="Times New Roman"/>
              </a:rPr>
              <a:t>возбуждения-седации</a:t>
            </a:r>
            <a:r>
              <a:rPr lang="ru-RU" sz="3200" dirty="0" smtClean="0">
                <a:latin typeface="Calibri"/>
                <a:ea typeface="Times New Roman"/>
              </a:rPr>
              <a:t> RASS: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CustomShape 1"/>
          <p:cNvSpPr/>
          <p:nvPr/>
        </p:nvSpPr>
        <p:spPr>
          <a:xfrm>
            <a:off x="609441" y="267480"/>
            <a:ext cx="10968503" cy="13978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r>
              <a:rPr lang="ru-RU" sz="3600" dirty="0">
                <a:latin typeface="Calibri"/>
              </a:rPr>
              <a:t>         </a:t>
            </a:r>
            <a:endParaRPr dirty="0"/>
          </a:p>
        </p:txBody>
      </p:sp>
      <p:sp>
        <p:nvSpPr>
          <p:cNvPr id="117" name="CustomShape 2"/>
          <p:cNvSpPr/>
          <p:nvPr/>
        </p:nvSpPr>
        <p:spPr>
          <a:xfrm>
            <a:off x="609441" y="1882800"/>
            <a:ext cx="10968503" cy="45709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dirty="0"/>
          </a:p>
        </p:txBody>
      </p:sp>
      <p:graphicFrame>
        <p:nvGraphicFramePr>
          <p:cNvPr id="118" name="Table 3"/>
          <p:cNvGraphicFramePr/>
          <p:nvPr/>
        </p:nvGraphicFramePr>
        <p:xfrm>
          <a:off x="0" y="692696"/>
          <a:ext cx="12188345" cy="5431280"/>
        </p:xfrm>
        <a:graphic>
          <a:graphicData uri="http://schemas.openxmlformats.org/drawingml/2006/table">
            <a:tbl>
              <a:tblPr/>
              <a:tblGrid>
                <a:gridCol w="1155454"/>
                <a:gridCol w="2599568"/>
                <a:gridCol w="8433323"/>
              </a:tblGrid>
              <a:tr h="720080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Arial"/>
                        </a:rPr>
                        <a:t>Баллы </a:t>
                      </a:r>
                      <a:endParaRPr sz="1600" b="1" dirty="0"/>
                    </a:p>
                  </a:txBody>
                  <a:tcPr marL="121888" marR="121888"/>
                </a:tc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Arial"/>
                        </a:rPr>
                        <a:t>         Термин</a:t>
                      </a:r>
                      <a:endParaRPr sz="1600" b="1" dirty="0"/>
                    </a:p>
                  </a:txBody>
                  <a:tcPr marL="121888" marR="121888"/>
                </a:tc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Arial"/>
                        </a:rPr>
                        <a:t>                 Описание</a:t>
                      </a:r>
                      <a:endParaRPr sz="1600" b="1" dirty="0"/>
                    </a:p>
                  </a:txBody>
                  <a:tcPr marL="121888" marR="121888"/>
                </a:tc>
              </a:tr>
              <a:tr h="491400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Arial"/>
                        </a:rPr>
                        <a:t>+4</a:t>
                      </a:r>
                      <a:endParaRPr sz="1600" b="1" dirty="0"/>
                    </a:p>
                  </a:txBody>
                  <a:tcPr marL="121888" marR="121888"/>
                </a:tc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Arial"/>
                        </a:rPr>
                        <a:t>Крайне агрессивен</a:t>
                      </a:r>
                      <a:endParaRPr sz="1600" b="1" dirty="0"/>
                    </a:p>
                  </a:txBody>
                  <a:tcPr marL="121888" marR="12188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Представляет непосредственную опасность для медицинского персонала</a:t>
                      </a:r>
                      <a:endParaRPr sz="1600" b="1"/>
                    </a:p>
                  </a:txBody>
                  <a:tcPr marL="121888" marR="121888"/>
                </a:tc>
              </a:tr>
              <a:tr h="515160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Arial"/>
                        </a:rPr>
                        <a:t>+3</a:t>
                      </a:r>
                      <a:endParaRPr sz="1600" b="1" dirty="0"/>
                    </a:p>
                  </a:txBody>
                  <a:tcPr marL="121888" marR="12188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dirty="0">
                          <a:latin typeface="Arial"/>
                        </a:rPr>
                        <a:t>Крайне возбужден</a:t>
                      </a:r>
                      <a:endParaRPr sz="1600" b="1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sz="1600" b="1" dirty="0"/>
                    </a:p>
                  </a:txBody>
                  <a:tcPr marL="121888" marR="121888"/>
                </a:tc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Arial"/>
                        </a:rPr>
                        <a:t>Представляет опасность собственного состояния: удаляет катетеры, </a:t>
                      </a:r>
                      <a:r>
                        <a:rPr lang="ru-RU" sz="1600" b="1" dirty="0" err="1">
                          <a:latin typeface="Arial"/>
                        </a:rPr>
                        <a:t>интубационные</a:t>
                      </a:r>
                      <a:r>
                        <a:rPr lang="ru-RU" sz="1600" b="1" dirty="0">
                          <a:latin typeface="Arial"/>
                        </a:rPr>
                        <a:t> трубки, зонды, повязки и т.д.</a:t>
                      </a:r>
                      <a:endParaRPr sz="1600" b="1" dirty="0"/>
                    </a:p>
                  </a:txBody>
                  <a:tcPr marL="121888" marR="121888"/>
                </a:tc>
              </a:tr>
              <a:tr h="691200">
                <a:tc>
                  <a:txBody>
                    <a:bodyPr/>
                    <a:lstStyle/>
                    <a:p>
                      <a:r>
                        <a:rPr lang="ru-RU" sz="1600" b="1">
                          <a:latin typeface="Arial"/>
                        </a:rPr>
                        <a:t>+2</a:t>
                      </a:r>
                      <a:endParaRPr sz="1600" b="1"/>
                    </a:p>
                  </a:txBody>
                  <a:tcPr marL="121888" marR="12188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Взволнованный</a:t>
                      </a:r>
                      <a:endParaRPr sz="1600" b="1" dirty="0"/>
                    </a:p>
                  </a:txBody>
                  <a:tcPr marL="121888" marR="12188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dirty="0">
                          <a:latin typeface="Arial"/>
                        </a:rPr>
                        <a:t>Совершает частые и бессмысленные движения, </a:t>
                      </a:r>
                      <a:r>
                        <a:rPr lang="ru-RU" sz="1600" b="1" dirty="0" err="1">
                          <a:latin typeface="Arial"/>
                        </a:rPr>
                        <a:t>десинхронизирован</a:t>
                      </a:r>
                      <a:r>
                        <a:rPr lang="ru-RU" sz="1600" b="1" dirty="0">
                          <a:latin typeface="Arial"/>
                        </a:rPr>
                        <a:t> с ИВЛ.</a:t>
                      </a:r>
                      <a:endParaRPr sz="1600" b="1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sz="1600" b="1" dirty="0"/>
                    </a:p>
                  </a:txBody>
                  <a:tcPr marL="121888" marR="121888"/>
                </a:tc>
              </a:tr>
              <a:tr h="348120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Arial"/>
                        </a:rPr>
                        <a:t>+1</a:t>
                      </a:r>
                      <a:endParaRPr sz="1600" b="1" dirty="0"/>
                    </a:p>
                  </a:txBody>
                  <a:tcPr marL="121888" marR="12188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Тревожен</a:t>
                      </a:r>
                      <a:endParaRPr sz="1600" b="1" dirty="0"/>
                    </a:p>
                  </a:txBody>
                  <a:tcPr marL="121888" marR="12188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Беспокоен, но движения не агрессивны и не энергичны.</a:t>
                      </a:r>
                      <a:endParaRPr sz="1600" b="1" dirty="0"/>
                    </a:p>
                  </a:txBody>
                  <a:tcPr marL="121888" marR="121888"/>
                </a:tc>
              </a:tr>
              <a:tr h="604440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Arial"/>
                        </a:rPr>
                        <a:t>0</a:t>
                      </a:r>
                      <a:endParaRPr sz="1600" b="1" dirty="0"/>
                    </a:p>
                  </a:txBody>
                  <a:tcPr marL="121888" marR="12188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Бодрствует</a:t>
                      </a:r>
                      <a:endParaRPr sz="1600" b="1" dirty="0"/>
                    </a:p>
                  </a:txBody>
                  <a:tcPr marL="121888" marR="12188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dirty="0">
                          <a:latin typeface="Arial"/>
                        </a:rPr>
                        <a:t>Спокоен, адекватен, внимателен.</a:t>
                      </a:r>
                      <a:endParaRPr sz="1600" b="1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sz="1600" b="1" dirty="0"/>
                    </a:p>
                  </a:txBody>
                  <a:tcPr marL="121888" marR="121888"/>
                </a:tc>
              </a:tr>
              <a:tr h="348120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Arial"/>
                        </a:rPr>
                        <a:t>-1</a:t>
                      </a:r>
                      <a:endParaRPr sz="1600" b="1" dirty="0"/>
                    </a:p>
                  </a:txBody>
                  <a:tcPr marL="121888" marR="12188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Сонлив</a:t>
                      </a:r>
                      <a:endParaRPr sz="1600" b="1" dirty="0"/>
                    </a:p>
                  </a:txBody>
                  <a:tcPr marL="121888" marR="12188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Речевой контакт более 10 сек.</a:t>
                      </a:r>
                      <a:endParaRPr sz="1600" b="1" dirty="0"/>
                    </a:p>
                  </a:txBody>
                  <a:tcPr marL="121888" marR="121888"/>
                </a:tc>
              </a:tr>
              <a:tr h="348120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Arial"/>
                        </a:rPr>
                        <a:t>-2</a:t>
                      </a:r>
                      <a:endParaRPr sz="1600" b="1" dirty="0"/>
                    </a:p>
                  </a:txBody>
                  <a:tcPr marL="121888" marR="12188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dirty="0" err="1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Легк</a:t>
                      </a: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. седация</a:t>
                      </a:r>
                      <a:endParaRPr sz="1600" b="1" dirty="0"/>
                    </a:p>
                  </a:txBody>
                  <a:tcPr marL="121888" marR="12188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Речевой контакт менее 10 сек.</a:t>
                      </a:r>
                      <a:endParaRPr sz="1600" b="1" dirty="0"/>
                    </a:p>
                  </a:txBody>
                  <a:tcPr marL="121888" marR="121888"/>
                </a:tc>
              </a:tr>
              <a:tr h="348120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Arial"/>
                        </a:rPr>
                        <a:t>-3</a:t>
                      </a:r>
                      <a:endParaRPr sz="1600" b="1" dirty="0"/>
                    </a:p>
                  </a:txBody>
                  <a:tcPr marL="121888" marR="121888"/>
                </a:tc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Arial"/>
                        </a:rPr>
                        <a:t>Сред. седация</a:t>
                      </a:r>
                      <a:endParaRPr sz="1600" b="1" dirty="0"/>
                    </a:p>
                  </a:txBody>
                  <a:tcPr marL="121888" marR="121888"/>
                </a:tc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Arial"/>
                        </a:rPr>
                        <a:t>Реакция на вербальные стимулы</a:t>
                      </a:r>
                      <a:endParaRPr sz="1600" b="1" dirty="0"/>
                    </a:p>
                  </a:txBody>
                  <a:tcPr marL="121888" marR="121888"/>
                </a:tc>
              </a:tr>
              <a:tr h="348120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Arial"/>
                        </a:rPr>
                        <a:t>-4</a:t>
                      </a:r>
                      <a:endParaRPr sz="1600" b="1" dirty="0"/>
                    </a:p>
                  </a:txBody>
                  <a:tcPr marL="121888" marR="121888"/>
                </a:tc>
                <a:tc>
                  <a:txBody>
                    <a:bodyPr/>
                    <a:lstStyle/>
                    <a:p>
                      <a:r>
                        <a:rPr lang="ru-RU" sz="1600" b="1">
                          <a:latin typeface="Arial"/>
                        </a:rPr>
                        <a:t>Глубокая с-ция</a:t>
                      </a:r>
                      <a:endParaRPr sz="1600" b="1"/>
                    </a:p>
                  </a:txBody>
                  <a:tcPr marL="121888" marR="121888"/>
                </a:tc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Arial"/>
                        </a:rPr>
                        <a:t>Реакция только на физические стимулы</a:t>
                      </a:r>
                      <a:endParaRPr sz="1600" b="1" dirty="0"/>
                    </a:p>
                  </a:txBody>
                  <a:tcPr marL="121888" marR="121888"/>
                </a:tc>
              </a:tr>
              <a:tr h="604440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Arial"/>
                        </a:rPr>
                        <a:t>-5</a:t>
                      </a:r>
                      <a:endParaRPr sz="1600" b="1" dirty="0"/>
                    </a:p>
                  </a:txBody>
                  <a:tcPr marL="121888" marR="121888"/>
                </a:tc>
                <a:tc>
                  <a:txBody>
                    <a:bodyPr/>
                    <a:lstStyle/>
                    <a:p>
                      <a:r>
                        <a:rPr lang="ru-RU" sz="1600" b="1" dirty="0" err="1" smtClean="0">
                          <a:latin typeface="Arial"/>
                        </a:rPr>
                        <a:t>Неразбудимость</a:t>
                      </a:r>
                      <a:endParaRPr sz="1600" b="1" dirty="0"/>
                    </a:p>
                  </a:txBody>
                  <a:tcPr marL="121888" marR="121888"/>
                </a:tc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Arial"/>
                        </a:rPr>
                        <a:t>Отсутствие реакции на вербальные и физические стимулы</a:t>
                      </a:r>
                      <a:endParaRPr sz="1600" b="1" dirty="0"/>
                    </a:p>
                  </a:txBody>
                  <a:tcPr marL="121888" marR="121888"/>
                </a:tc>
              </a:tr>
            </a:tbl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CustomShape 1"/>
          <p:cNvSpPr/>
          <p:nvPr/>
        </p:nvSpPr>
        <p:spPr>
          <a:xfrm>
            <a:off x="609441" y="267480"/>
            <a:ext cx="10968503" cy="1397880"/>
          </a:xfrm>
          <a:prstGeom prst="rect">
            <a:avLst/>
          </a:prstGeom>
          <a:noFill/>
          <a:ln>
            <a:noFill/>
          </a:ln>
        </p:spPr>
      </p:sp>
      <p:sp>
        <p:nvSpPr>
          <p:cNvPr id="120" name="CustomShape 2"/>
          <p:cNvSpPr/>
          <p:nvPr/>
        </p:nvSpPr>
        <p:spPr>
          <a:xfrm>
            <a:off x="1343650" y="436680"/>
            <a:ext cx="8803307" cy="64209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ru-RU" sz="2200" dirty="0" smtClean="0">
                <a:latin typeface="Arial"/>
              </a:rPr>
              <a:t>Коррекция психических расстройств осуществляется исходя из количества баллов, определенных по шкале:</a:t>
            </a:r>
            <a:endParaRPr dirty="0" smtClean="0"/>
          </a:p>
          <a:p>
            <a:endParaRPr dirty="0" smtClean="0"/>
          </a:p>
          <a:p>
            <a:r>
              <a:rPr lang="ru-RU" sz="2200" dirty="0" smtClean="0">
                <a:latin typeface="Arial"/>
              </a:rPr>
              <a:t>-</a:t>
            </a:r>
            <a:r>
              <a:rPr lang="ru-RU" sz="2200" dirty="0" smtClean="0">
                <a:solidFill>
                  <a:srgbClr val="FF3333"/>
                </a:solidFill>
                <a:latin typeface="Arial"/>
              </a:rPr>
              <a:t>0 баллов</a:t>
            </a:r>
            <a:r>
              <a:rPr lang="ru-RU" sz="2200" dirty="0" smtClean="0">
                <a:latin typeface="Arial"/>
              </a:rPr>
              <a:t>-</a:t>
            </a:r>
            <a:r>
              <a:rPr lang="x-none" sz="2200" smtClean="0">
                <a:solidFill>
                  <a:srgbClr val="0000FF"/>
                </a:solidFill>
                <a:latin typeface="Arial"/>
              </a:rPr>
              <a:t>Требуется только наблюдение,  адекватное обезболивание, лечение основного заболевания/состояния. Профилактическое назначение нейролептиков, препаратов для седации не требуется</a:t>
            </a:r>
            <a:endParaRPr dirty="0" smtClean="0"/>
          </a:p>
          <a:p>
            <a:r>
              <a:rPr lang="x-none" sz="2200" smtClean="0">
                <a:solidFill>
                  <a:srgbClr val="FF3333"/>
                </a:solidFill>
                <a:latin typeface="Arial"/>
              </a:rPr>
              <a:t>+1 балл</a:t>
            </a:r>
            <a:r>
              <a:rPr lang="x-none" sz="2200" smtClean="0">
                <a:latin typeface="Arial"/>
              </a:rPr>
              <a:t>-</a:t>
            </a:r>
            <a:r>
              <a:rPr lang="x-none" sz="2200" smtClean="0">
                <a:solidFill>
                  <a:srgbClr val="0000FF"/>
                </a:solidFill>
                <a:latin typeface="Arial"/>
              </a:rPr>
              <a:t> д</a:t>
            </a:r>
            <a:r>
              <a:rPr lang="x-none" sz="2200" smtClean="0">
                <a:solidFill>
                  <a:srgbClr val="0000FF"/>
                </a:solidFill>
                <a:latin typeface="Arial"/>
                <a:ea typeface="Microsoft YaHei"/>
              </a:rPr>
              <a:t>ополнительное наблюдение с оценкой психического статуса каждые 2-3 часа. Возможна консультация психиатра.  С целью коррекции поведения возможно назначение атипичных нейролептиков: хлорпрот</a:t>
            </a:r>
            <a:r>
              <a:rPr lang="ru-RU" sz="2200" dirty="0" smtClean="0">
                <a:solidFill>
                  <a:srgbClr val="0000FF"/>
                </a:solidFill>
                <a:latin typeface="Arial"/>
                <a:ea typeface="Microsoft YaHei"/>
              </a:rPr>
              <a:t>и</a:t>
            </a:r>
            <a:r>
              <a:rPr lang="x-none" sz="2200" smtClean="0">
                <a:solidFill>
                  <a:srgbClr val="0000FF"/>
                </a:solidFill>
                <a:latin typeface="Arial"/>
                <a:ea typeface="Microsoft YaHei"/>
              </a:rPr>
              <a:t>ксен  25- 50 мг. Х 2 раза в сутки</a:t>
            </a:r>
            <a:r>
              <a:rPr lang="x-none" sz="2200" smtClean="0">
                <a:solidFill>
                  <a:srgbClr val="000000"/>
                </a:solidFill>
                <a:latin typeface="Arial"/>
                <a:ea typeface="Microsoft YaHei"/>
              </a:rPr>
              <a:t>.</a:t>
            </a:r>
            <a:endParaRPr dirty="0" smtClean="0"/>
          </a:p>
          <a:p>
            <a:endParaRPr dirty="0" smtClean="0"/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extShape 1"/>
          <p:cNvSpPr txBox="1"/>
          <p:nvPr/>
        </p:nvSpPr>
        <p:spPr>
          <a:xfrm>
            <a:off x="191950" y="144000"/>
            <a:ext cx="11332728" cy="7244280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 dirty="0"/>
          </a:p>
          <a:p>
            <a:r>
              <a:rPr lang="x-none" sz="2200">
                <a:latin typeface="Arial"/>
              </a:rPr>
              <a:t>+</a:t>
            </a:r>
            <a:r>
              <a:rPr lang="x-none" sz="2200">
                <a:solidFill>
                  <a:srgbClr val="FF3333"/>
                </a:solidFill>
                <a:latin typeface="Arial"/>
              </a:rPr>
              <a:t>2 балла</a:t>
            </a:r>
            <a:r>
              <a:rPr lang="x-none" sz="2200">
                <a:latin typeface="Arial"/>
              </a:rPr>
              <a:t>-</a:t>
            </a:r>
            <a:r>
              <a:rPr lang="x-none" sz="2200">
                <a:solidFill>
                  <a:srgbClr val="0000FF"/>
                </a:solidFill>
                <a:latin typeface="Arial"/>
                <a:ea typeface="Microsoft YaHei"/>
              </a:rPr>
              <a:t>Дополнительно  назначение препарата для проведения седации:</a:t>
            </a:r>
            <a:endParaRPr dirty="0"/>
          </a:p>
          <a:p>
            <a:r>
              <a:rPr lang="x-none" sz="2200">
                <a:solidFill>
                  <a:srgbClr val="0000FF"/>
                </a:solidFill>
                <a:latin typeface="Arial"/>
              </a:rPr>
              <a:t>Пропофол постоянная инфузия дозатором в дозе 5-10 мгк / кг /  мин/.</a:t>
            </a:r>
            <a:endParaRPr dirty="0"/>
          </a:p>
          <a:p>
            <a:r>
              <a:rPr lang="x-none" sz="2200">
                <a:solidFill>
                  <a:srgbClr val="0000FF"/>
                </a:solidFill>
                <a:latin typeface="Arial"/>
              </a:rPr>
              <a:t>Дексмедетомидин (дексдор) постоянная инфзия дозатором 0,2-0.7 мгк / кг / ч. до 72 час .</a:t>
            </a:r>
            <a:endParaRPr dirty="0"/>
          </a:p>
          <a:p>
            <a:r>
              <a:rPr lang="x-none" sz="2200">
                <a:solidFill>
                  <a:srgbClr val="0000FF"/>
                </a:solidFill>
                <a:latin typeface="Arial"/>
              </a:rPr>
              <a:t>при алкогольном  делирии или непереносимости, толерантности к пропофолу, дексдору:</a:t>
            </a:r>
            <a:endParaRPr dirty="0"/>
          </a:p>
          <a:p>
            <a:r>
              <a:rPr lang="x-none" sz="2200">
                <a:solidFill>
                  <a:srgbClr val="0000FF"/>
                </a:solidFill>
                <a:latin typeface="Arial"/>
              </a:rPr>
              <a:t>Мидозалам.  Величина в/в нагрузочной дозы может колебаться в пределах 0,03–0,3 мг/кг. Вводится внутривенно медленно. Поддерживающая доза  составляет 0,03–0,2 мг/кг/ч. / другой бензодиазепин</a:t>
            </a:r>
            <a:endParaRPr dirty="0"/>
          </a:p>
          <a:p>
            <a:endParaRPr dirty="0"/>
          </a:p>
          <a:p>
            <a:r>
              <a:rPr lang="x-none" sz="2200">
                <a:solidFill>
                  <a:srgbClr val="000000"/>
                </a:solidFill>
                <a:latin typeface="Arial"/>
                <a:ea typeface="Microsoft YaHei"/>
              </a:rPr>
              <a:t>Оценка седации на целевом уровне  по шкале </a:t>
            </a:r>
            <a:r>
              <a:rPr lang="en-US" sz="2200" dirty="0">
                <a:solidFill>
                  <a:srgbClr val="000000"/>
                </a:solidFill>
                <a:latin typeface="Arial"/>
                <a:ea typeface="Microsoft YaHei"/>
              </a:rPr>
              <a:t>RASS</a:t>
            </a:r>
            <a:r>
              <a:rPr lang="x-none" sz="2200">
                <a:solidFill>
                  <a:srgbClr val="000000"/>
                </a:solidFill>
                <a:latin typeface="Arial"/>
                <a:ea typeface="Microsoft YaHei"/>
              </a:rPr>
              <a:t> -1 балл (целевое </a:t>
            </a:r>
            <a:r>
              <a:rPr lang="en-US" sz="2200" dirty="0">
                <a:solidFill>
                  <a:srgbClr val="000000"/>
                </a:solidFill>
                <a:latin typeface="Arial"/>
                <a:ea typeface="Microsoft YaHei"/>
              </a:rPr>
              <a:t>RASS</a:t>
            </a:r>
            <a:r>
              <a:rPr lang="x-none" sz="2200">
                <a:solidFill>
                  <a:srgbClr val="000000"/>
                </a:solidFill>
                <a:latin typeface="Arial"/>
                <a:ea typeface="Microsoft YaHei"/>
              </a:rPr>
              <a:t>). Прекращение седации ежедневно с интервалом  12 часов для оценки степени делириозных расстройств</a:t>
            </a:r>
            <a:r>
              <a:rPr lang="x-none" sz="2200">
                <a:solidFill>
                  <a:srgbClr val="0000FF"/>
                </a:solidFill>
                <a:latin typeface="Arial"/>
                <a:ea typeface="Microsoft YaHei"/>
              </a:rPr>
              <a:t>.</a:t>
            </a:r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extShape 1"/>
          <p:cNvSpPr txBox="1"/>
          <p:nvPr/>
        </p:nvSpPr>
        <p:spPr>
          <a:xfrm>
            <a:off x="277368" y="3925080"/>
            <a:ext cx="11820281" cy="667440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/>
          </a:p>
          <a:p>
            <a:endParaRPr/>
          </a:p>
        </p:txBody>
      </p:sp>
      <p:sp>
        <p:nvSpPr>
          <p:cNvPr id="123" name="TextShape 2"/>
          <p:cNvSpPr txBox="1"/>
          <p:nvPr/>
        </p:nvSpPr>
        <p:spPr>
          <a:xfrm>
            <a:off x="50867" y="851760"/>
            <a:ext cx="12273283" cy="5378040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x-none" sz="2200">
                <a:solidFill>
                  <a:srgbClr val="FF3333"/>
                </a:solidFill>
                <a:latin typeface="Arial"/>
              </a:rPr>
              <a:t>+3, +4 балла</a:t>
            </a:r>
            <a:r>
              <a:rPr lang="x-none" sz="2200">
                <a:latin typeface="Arial"/>
              </a:rPr>
              <a:t> - н</a:t>
            </a:r>
            <a:r>
              <a:rPr lang="x-none" sz="2200">
                <a:latin typeface="Arial"/>
                <a:ea typeface="Microsoft YaHei"/>
              </a:rPr>
              <a:t>еобходимо проведение продленной седации до купирования делириозных нарушений:</a:t>
            </a:r>
            <a:endParaRPr dirty="0"/>
          </a:p>
          <a:p>
            <a:r>
              <a:rPr lang="x-none" sz="2200">
                <a:solidFill>
                  <a:srgbClr val="0000FF"/>
                </a:solidFill>
                <a:latin typeface="Arial"/>
                <a:ea typeface="Microsoft YaHei"/>
              </a:rPr>
              <a:t>Пропофол (диприван) постоянная инфузия дозатором в дозе 5-30 мгк / кг /  мин/.</a:t>
            </a:r>
            <a:endParaRPr dirty="0"/>
          </a:p>
          <a:p>
            <a:r>
              <a:rPr lang="x-none" sz="2200">
                <a:solidFill>
                  <a:srgbClr val="0000FF"/>
                </a:solidFill>
                <a:latin typeface="Arial"/>
                <a:ea typeface="Microsoft YaHei"/>
              </a:rPr>
              <a:t>Дексмедетомидин (дексдор) постоянная инфзия дозатором 0,2-1,4 мгк / кг / ч. до 72 часов</a:t>
            </a:r>
            <a:endParaRPr dirty="0"/>
          </a:p>
          <a:p>
            <a:endParaRPr dirty="0"/>
          </a:p>
          <a:p>
            <a:r>
              <a:rPr lang="x-none" sz="2200">
                <a:solidFill>
                  <a:srgbClr val="0000FF"/>
                </a:solidFill>
                <a:latin typeface="Arial"/>
                <a:ea typeface="Microsoft YaHei"/>
              </a:rPr>
              <a:t>При алкогольном  делирии или непереносимости, толерантности к пропофолу, дексдору:</a:t>
            </a:r>
            <a:endParaRPr dirty="0"/>
          </a:p>
          <a:p>
            <a:r>
              <a:rPr lang="x-none" sz="2200">
                <a:solidFill>
                  <a:srgbClr val="0000FF"/>
                </a:solidFill>
                <a:latin typeface="Arial"/>
                <a:ea typeface="Microsoft YaHei"/>
              </a:rPr>
              <a:t>Мидозалам </a:t>
            </a:r>
            <a:r>
              <a:rPr lang="x-none" sz="2200" smtClean="0">
                <a:solidFill>
                  <a:srgbClr val="0000FF"/>
                </a:solidFill>
                <a:latin typeface="Arial"/>
              </a:rPr>
              <a:t>0,03–0,2 мг/кг/ч </a:t>
            </a:r>
            <a:r>
              <a:rPr lang="ru-RU" sz="2200" dirty="0" smtClean="0">
                <a:solidFill>
                  <a:srgbClr val="0000FF"/>
                </a:solidFill>
                <a:latin typeface="Arial"/>
              </a:rPr>
              <a:t>/</a:t>
            </a:r>
            <a:r>
              <a:rPr lang="x-none" sz="2200" smtClean="0">
                <a:solidFill>
                  <a:srgbClr val="0000FF"/>
                </a:solidFill>
                <a:latin typeface="Arial"/>
                <a:ea typeface="Microsoft YaHei"/>
              </a:rPr>
              <a:t>другой </a:t>
            </a:r>
            <a:r>
              <a:rPr lang="x-none" sz="2200">
                <a:solidFill>
                  <a:srgbClr val="0000FF"/>
                </a:solidFill>
                <a:latin typeface="Arial"/>
                <a:ea typeface="Microsoft YaHei"/>
              </a:rPr>
              <a:t>бензодиазепин.</a:t>
            </a:r>
            <a:endParaRPr dirty="0"/>
          </a:p>
          <a:p>
            <a:r>
              <a:rPr lang="x-none" sz="2200">
                <a:solidFill>
                  <a:srgbClr val="000000"/>
                </a:solidFill>
                <a:latin typeface="Arial"/>
                <a:ea typeface="Microsoft YaHei"/>
              </a:rPr>
              <a:t>Оценка седации на целевом уровне  по шкале </a:t>
            </a:r>
            <a:r>
              <a:rPr lang="en-US" sz="2200" dirty="0">
                <a:solidFill>
                  <a:srgbClr val="000000"/>
                </a:solidFill>
                <a:latin typeface="Arial"/>
                <a:ea typeface="Microsoft YaHei"/>
              </a:rPr>
              <a:t>RASS</a:t>
            </a:r>
            <a:r>
              <a:rPr lang="x-none" sz="2200">
                <a:solidFill>
                  <a:srgbClr val="000000"/>
                </a:solidFill>
                <a:latin typeface="Arial"/>
                <a:ea typeface="Microsoft YaHei"/>
              </a:rPr>
              <a:t> -2 балла (целевое </a:t>
            </a:r>
            <a:r>
              <a:rPr lang="en-US" sz="2200" dirty="0">
                <a:solidFill>
                  <a:srgbClr val="000000"/>
                </a:solidFill>
                <a:latin typeface="Arial"/>
                <a:ea typeface="Microsoft YaHei"/>
              </a:rPr>
              <a:t>RASS</a:t>
            </a:r>
            <a:r>
              <a:rPr lang="x-none" sz="2200">
                <a:solidFill>
                  <a:srgbClr val="000000"/>
                </a:solidFill>
                <a:latin typeface="Arial"/>
                <a:ea typeface="Microsoft YaHei"/>
              </a:rPr>
              <a:t>). Прекращение седации ежедневно с интервалом  12 часов для оценки степени делириозных расстройств.При нестабильной гемодинамике, рецидивирующих нарушениях ритма, выраженных нарушениях функции внешнего дыхания возможно более глубокое проведение седации – 3, -4 балла по шкале </a:t>
            </a:r>
            <a:r>
              <a:rPr lang="en-US" sz="2200" dirty="0">
                <a:solidFill>
                  <a:srgbClr val="000000"/>
                </a:solidFill>
                <a:latin typeface="Arial"/>
                <a:ea typeface="Microsoft YaHei"/>
              </a:rPr>
              <a:t>RASS</a:t>
            </a:r>
            <a:r>
              <a:rPr lang="x-none" sz="2200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dirty="0"/>
          </a:p>
          <a:p>
            <a:endParaRPr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9287" y="908720"/>
            <a:ext cx="1194953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solidFill>
                  <a:srgbClr val="0000FF"/>
                </a:solidFill>
                <a:latin typeface="Arial"/>
                <a:ea typeface="Microsoft YaHei"/>
              </a:rPr>
              <a:t>Выбор и  дозы препаратов, необходимая глубина </a:t>
            </a:r>
            <a:r>
              <a:rPr lang="ru-RU" sz="2800" dirty="0" err="1" smtClean="0">
                <a:solidFill>
                  <a:srgbClr val="0000FF"/>
                </a:solidFill>
                <a:latin typeface="Arial"/>
                <a:ea typeface="Microsoft YaHei"/>
              </a:rPr>
              <a:t>седации</a:t>
            </a:r>
            <a:r>
              <a:rPr lang="ru-RU" sz="2800" dirty="0" smtClean="0">
                <a:solidFill>
                  <a:srgbClr val="0000FF"/>
                </a:solidFill>
                <a:latin typeface="Arial"/>
                <a:ea typeface="Microsoft YaHei"/>
              </a:rPr>
              <a:t>  определяются врачом анестезиологом-реаниматологом индивидуально в  каждой конкретной клинической ситуации.</a:t>
            </a:r>
            <a:endParaRPr lang="ru-RU" sz="2800" dirty="0" smtClean="0"/>
          </a:p>
          <a:p>
            <a:pPr algn="just"/>
            <a:endParaRPr lang="ru-RU" sz="2800" dirty="0" smtClean="0"/>
          </a:p>
          <a:p>
            <a:pPr algn="just"/>
            <a:r>
              <a:rPr lang="ru-RU" sz="2800" dirty="0" smtClean="0">
                <a:solidFill>
                  <a:srgbClr val="0000FF"/>
                </a:solidFill>
                <a:latin typeface="Arial"/>
                <a:ea typeface="Times New Roman"/>
              </a:rPr>
              <a:t>Пример записи в дневнике осмотра реаниматолога  в истории болезни: </a:t>
            </a:r>
            <a:r>
              <a:rPr lang="ru-RU" sz="2800" dirty="0" smtClean="0">
                <a:solidFill>
                  <a:srgbClr val="000000"/>
                </a:solidFill>
                <a:latin typeface="Arial"/>
                <a:ea typeface="Times New Roman"/>
              </a:rPr>
              <a:t>«Уровень возбуждения по шкале RASS +3 балла.  Начата медикаментозная седация препаратом  </a:t>
            </a:r>
            <a:r>
              <a:rPr lang="ru-RU" sz="2800" dirty="0" err="1" smtClean="0">
                <a:solidFill>
                  <a:srgbClr val="000000"/>
                </a:solidFill>
                <a:latin typeface="Arial"/>
                <a:ea typeface="Times New Roman"/>
              </a:rPr>
              <a:t>Дексдор</a:t>
            </a:r>
            <a:r>
              <a:rPr lang="ru-RU" sz="2800" dirty="0" smtClean="0">
                <a:solidFill>
                  <a:srgbClr val="000000"/>
                </a:solidFill>
                <a:latin typeface="Arial"/>
                <a:ea typeface="Times New Roman"/>
              </a:rPr>
              <a:t> – </a:t>
            </a:r>
            <a:r>
              <a:rPr lang="ru-RU" sz="2800" dirty="0" err="1" smtClean="0">
                <a:solidFill>
                  <a:srgbClr val="000000"/>
                </a:solidFill>
                <a:latin typeface="Arial"/>
                <a:ea typeface="Times New Roman"/>
              </a:rPr>
              <a:t>инфузия</a:t>
            </a:r>
            <a:r>
              <a:rPr lang="ru-RU" sz="2800" dirty="0" smtClean="0">
                <a:solidFill>
                  <a:srgbClr val="000000"/>
                </a:solidFill>
                <a:latin typeface="Arial"/>
                <a:ea typeface="Times New Roman"/>
              </a:rPr>
              <a:t> дозатором 0,7 мкг/кг/час.  Целевой уровень </a:t>
            </a:r>
            <a:r>
              <a:rPr lang="ru-RU" sz="2800" dirty="0" err="1" smtClean="0">
                <a:solidFill>
                  <a:srgbClr val="000000"/>
                </a:solidFill>
                <a:latin typeface="Arial"/>
                <a:ea typeface="Times New Roman"/>
              </a:rPr>
              <a:t>седации</a:t>
            </a:r>
            <a:r>
              <a:rPr lang="ru-RU" sz="2800" dirty="0" smtClean="0">
                <a:solidFill>
                  <a:srgbClr val="000000"/>
                </a:solidFill>
                <a:latin typeface="Arial"/>
                <a:ea typeface="Times New Roman"/>
              </a:rPr>
              <a:t> -2 балла по RASS.»</a:t>
            </a:r>
            <a:endParaRPr lang="ru-RU" sz="28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ВЫВОДЫ: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Делирий- серьезное осложнение, которое влияет на результаты лечения основного заболевания</a:t>
            </a:r>
          </a:p>
          <a:p>
            <a:r>
              <a:rPr lang="ru-RU" dirty="0" smtClean="0"/>
              <a:t>Шкала </a:t>
            </a:r>
            <a:r>
              <a:rPr lang="en-US" dirty="0" smtClean="0"/>
              <a:t>RASS-</a:t>
            </a:r>
            <a:r>
              <a:rPr lang="ru-RU" dirty="0" smtClean="0"/>
              <a:t> достаточно простой, но информативный и чувствительный «инструмент»  в оценке степени возбуждения и глубины седации</a:t>
            </a:r>
            <a:endParaRPr lang="en-US" dirty="0" smtClean="0"/>
          </a:p>
          <a:p>
            <a:r>
              <a:rPr lang="ru-RU" dirty="0" smtClean="0"/>
              <a:t>Протокол седации позволяет систематизировать работу, адаптировать в соответствии с профилем конкретного АРО.</a:t>
            </a:r>
            <a:endParaRPr lang="ru-RU" dirty="0"/>
          </a:p>
        </p:txBody>
      </p:sp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Комплекс </a:t>
            </a:r>
            <a:r>
              <a:rPr lang="en-US" dirty="0" smtClean="0"/>
              <a:t>QRS </a:t>
            </a:r>
            <a:r>
              <a:rPr lang="ru-RU" dirty="0" smtClean="0"/>
              <a:t>широкий, ритм не регулярный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ВАРИАНТЫ: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-</a:t>
            </a:r>
            <a:r>
              <a:rPr lang="ru-RU" sz="2400" dirty="0" smtClean="0"/>
              <a:t>Фибрилляция предсердий с </a:t>
            </a:r>
            <a:r>
              <a:rPr lang="ru-RU" sz="2400" dirty="0" err="1" smtClean="0"/>
              <a:t>тахизависимой</a:t>
            </a:r>
            <a:r>
              <a:rPr lang="ru-RU" sz="2400" dirty="0" smtClean="0"/>
              <a:t> блокадой ножки пучка Гиса (лечится по технологии фибрилляции предсердий)</a:t>
            </a:r>
          </a:p>
          <a:p>
            <a:r>
              <a:rPr lang="ru-RU" sz="2400" dirty="0" smtClean="0"/>
              <a:t>-Полиморфная ЖТ ( препараты магния 2 </a:t>
            </a:r>
            <a:r>
              <a:rPr lang="ru-RU" sz="2400" dirty="0" err="1" smtClean="0"/>
              <a:t>гр</a:t>
            </a:r>
            <a:r>
              <a:rPr lang="ru-RU" sz="2400" dirty="0" smtClean="0"/>
              <a:t> за 10 мин.; максимальная суточная суммарная  доза  16 </a:t>
            </a:r>
            <a:r>
              <a:rPr lang="ru-RU" sz="2400" dirty="0" err="1" smtClean="0"/>
              <a:t>гр</a:t>
            </a:r>
            <a:r>
              <a:rPr lang="ru-RU" sz="2400" dirty="0" smtClean="0"/>
              <a:t>)</a:t>
            </a:r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sz="1200" b="1" i="1" dirty="0" smtClean="0"/>
              <a:t>Интенсивная терапия. Национальное руководство . Том 1 2018г.</a:t>
            </a:r>
            <a:r>
              <a:rPr lang="en-US" sz="1200" b="1" i="1" dirty="0" smtClean="0"/>
              <a:t> </a:t>
            </a:r>
            <a:r>
              <a:rPr lang="ru-RU" sz="1200" b="1" i="1" dirty="0" smtClean="0"/>
              <a:t>Рекомендации Е</a:t>
            </a:r>
            <a:r>
              <a:rPr lang="en-US" sz="1200" b="1" i="1" dirty="0" smtClean="0"/>
              <a:t>S </a:t>
            </a:r>
            <a:r>
              <a:rPr lang="ru-RU" sz="1200" b="1" i="1" dirty="0" smtClean="0"/>
              <a:t>С </a:t>
            </a:r>
            <a:r>
              <a:rPr lang="en-US" sz="1200" b="1" i="1" dirty="0" smtClean="0"/>
              <a:t>201</a:t>
            </a:r>
            <a:r>
              <a:rPr lang="ru-RU" sz="1200" b="1" i="1" dirty="0" smtClean="0"/>
              <a:t>7</a:t>
            </a:r>
            <a:r>
              <a:rPr lang="en-US" sz="1200" b="1" i="1" dirty="0" smtClean="0"/>
              <a:t>.</a:t>
            </a:r>
            <a:r>
              <a:rPr lang="ru-RU" sz="1200" b="1" i="1" dirty="0" smtClean="0"/>
              <a:t> Диагностика и лечение больных острым инфарктом миокарда с подъемом сегмента </a:t>
            </a:r>
            <a:r>
              <a:rPr lang="en-US" sz="1200" b="1" i="1" dirty="0" smtClean="0"/>
              <a:t>ST. </a:t>
            </a:r>
            <a:r>
              <a:rPr lang="ru-RU" sz="1200" b="1" i="1" dirty="0" smtClean="0"/>
              <a:t>Российские рекомендации 2013 г.</a:t>
            </a:r>
          </a:p>
          <a:p>
            <a:endParaRPr lang="ru-RU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812" y="0"/>
            <a:ext cx="1015057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Комплекс </a:t>
            </a:r>
            <a:r>
              <a:rPr lang="en-US" dirty="0" smtClean="0"/>
              <a:t>QRS </a:t>
            </a:r>
            <a:r>
              <a:rPr lang="ru-RU" dirty="0" smtClean="0"/>
              <a:t>широкий, ритм регулярный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ru-RU" sz="4100" dirty="0" smtClean="0"/>
              <a:t>-</a:t>
            </a:r>
            <a:r>
              <a:rPr lang="ru-RU" sz="8600" dirty="0" smtClean="0"/>
              <a:t>ЖТ: устойчивая: более 30сек</a:t>
            </a:r>
          </a:p>
          <a:p>
            <a:r>
              <a:rPr lang="ru-RU" sz="8600" dirty="0" smtClean="0"/>
              <a:t>неустойчивая: менее 30сек,</a:t>
            </a:r>
          </a:p>
          <a:p>
            <a:r>
              <a:rPr lang="ru-RU" sz="8600" dirty="0" smtClean="0"/>
              <a:t>пробежки: более 5 комплексов</a:t>
            </a:r>
            <a:endParaRPr lang="en-US" sz="8600" dirty="0" smtClean="0"/>
          </a:p>
          <a:p>
            <a:r>
              <a:rPr lang="ru-RU" sz="8600" dirty="0" smtClean="0"/>
              <a:t> (</a:t>
            </a:r>
            <a:r>
              <a:rPr lang="ru-RU" sz="8600" dirty="0" err="1" smtClean="0"/>
              <a:t>Амиодарон</a:t>
            </a:r>
            <a:r>
              <a:rPr lang="ru-RU" sz="8600" dirty="0" smtClean="0"/>
              <a:t> 300 мг за 20-60 мин, затем  до 900 мг в течении суток. Максимальная суммарная суточная доза 2.2 гр. Контроль </a:t>
            </a:r>
            <a:r>
              <a:rPr lang="en-US" sz="8600" dirty="0" smtClean="0"/>
              <a:t>QT)</a:t>
            </a:r>
            <a:r>
              <a:rPr lang="ru-RU" sz="8600" dirty="0" smtClean="0"/>
              <a:t>  </a:t>
            </a:r>
            <a:endParaRPr lang="en-US" sz="8600" dirty="0" smtClean="0"/>
          </a:p>
          <a:p>
            <a:r>
              <a:rPr lang="en-US" sz="8600" dirty="0" smtClean="0"/>
              <a:t>-</a:t>
            </a:r>
            <a:r>
              <a:rPr lang="ru-RU" sz="8600" dirty="0" smtClean="0"/>
              <a:t>Наджелудочковая тахикардия с </a:t>
            </a:r>
            <a:r>
              <a:rPr lang="ru-RU" sz="8600" dirty="0" err="1" smtClean="0"/>
              <a:t>тахизависимой</a:t>
            </a:r>
            <a:r>
              <a:rPr lang="ru-RU" sz="8600" dirty="0" smtClean="0"/>
              <a:t> блокадой ножки пучка Гиса ( в анамнезе подтвержденная ранее </a:t>
            </a:r>
            <a:r>
              <a:rPr lang="ru-RU" sz="8600" dirty="0" err="1" smtClean="0"/>
              <a:t>суправентрикулярная</a:t>
            </a:r>
            <a:r>
              <a:rPr lang="ru-RU" sz="8600" dirty="0" smtClean="0"/>
              <a:t> тахикардия) препарат выбора: АТФ</a:t>
            </a:r>
          </a:p>
          <a:p>
            <a:endParaRPr lang="ru-RU" sz="6000" dirty="0" smtClean="0"/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sz="1400" b="1" i="1" dirty="0" smtClean="0">
                <a:solidFill>
                  <a:schemeClr val="bg1"/>
                </a:solidFill>
              </a:rPr>
              <a:t>Интенсивная терапия. Национальное руководство . Том 1 2010г.</a:t>
            </a:r>
            <a:r>
              <a:rPr lang="en-US" sz="1400" b="1" i="1" dirty="0" smtClean="0">
                <a:solidFill>
                  <a:schemeClr val="bg1"/>
                </a:solidFill>
              </a:rPr>
              <a:t> </a:t>
            </a:r>
            <a:r>
              <a:rPr lang="ru-RU" sz="1400" b="1" i="1" dirty="0" smtClean="0">
                <a:solidFill>
                  <a:schemeClr val="bg1"/>
                </a:solidFill>
              </a:rPr>
              <a:t>Рекомендации </a:t>
            </a:r>
            <a:r>
              <a:rPr lang="en-US" sz="1400" b="1" i="1" dirty="0" smtClean="0">
                <a:solidFill>
                  <a:schemeClr val="bg1"/>
                </a:solidFill>
              </a:rPr>
              <a:t>.</a:t>
            </a:r>
            <a:r>
              <a:rPr lang="ru-RU" sz="1400" b="1" i="1" dirty="0" smtClean="0">
                <a:solidFill>
                  <a:schemeClr val="bg1"/>
                </a:solidFill>
              </a:rPr>
              <a:t> Диагностика и лечение больных острым инфарктом миокарда с подъемом сегмента </a:t>
            </a:r>
            <a:r>
              <a:rPr lang="en-US" sz="1400" b="1" i="1" dirty="0" smtClean="0">
                <a:solidFill>
                  <a:schemeClr val="bg1"/>
                </a:solidFill>
              </a:rPr>
              <a:t>ST. </a:t>
            </a:r>
            <a:r>
              <a:rPr lang="ru-RU" sz="1400" b="1" i="1" dirty="0" smtClean="0">
                <a:solidFill>
                  <a:schemeClr val="bg1"/>
                </a:solidFill>
              </a:rPr>
              <a:t>Российские рекомендации 2013 г.</a:t>
            </a:r>
          </a:p>
          <a:p>
            <a:endParaRPr lang="ru-RU" sz="86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Комплекс </a:t>
            </a:r>
            <a:r>
              <a:rPr lang="en-US" dirty="0" smtClean="0"/>
              <a:t>QRS </a:t>
            </a:r>
            <a:r>
              <a:rPr lang="ru-RU" dirty="0" smtClean="0"/>
              <a:t>узкий, ритм не регулярный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Наиболее возможный вариант –фибрилляция предсердий</a:t>
            </a:r>
            <a:endParaRPr lang="ru-RU" dirty="0"/>
          </a:p>
        </p:txBody>
      </p:sp>
      <p:pic>
        <p:nvPicPr>
          <p:cNvPr id="5122" name="Picture 2" descr="C:\Users\Андрей\Desktop\592_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442" y="2438401"/>
            <a:ext cx="10093871" cy="421957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Тактика ведения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sz="2800" dirty="0" smtClean="0"/>
              <a:t>Определить длительность нарушений ритма (48ч)</a:t>
            </a:r>
          </a:p>
          <a:p>
            <a:r>
              <a:rPr lang="ru-RU" sz="2800" dirty="0" err="1" smtClean="0"/>
              <a:t>Медикоментозная</a:t>
            </a:r>
            <a:r>
              <a:rPr lang="ru-RU" sz="2800" dirty="0" smtClean="0"/>
              <a:t> </a:t>
            </a:r>
            <a:r>
              <a:rPr lang="ru-RU" sz="2800" dirty="0" err="1" smtClean="0"/>
              <a:t>кардиоверсия</a:t>
            </a:r>
            <a:endParaRPr lang="ru-RU" sz="2800" dirty="0" smtClean="0"/>
          </a:p>
          <a:p>
            <a:r>
              <a:rPr lang="ru-RU" sz="2800" dirty="0" smtClean="0"/>
              <a:t>Контроль ЧСС: БАБ</a:t>
            </a:r>
          </a:p>
          <a:p>
            <a:r>
              <a:rPr lang="ru-RU" sz="2800" dirty="0" err="1" smtClean="0"/>
              <a:t>Антикоагулянтная</a:t>
            </a:r>
            <a:r>
              <a:rPr lang="ru-RU" sz="2800" dirty="0" smtClean="0"/>
              <a:t> терапия</a:t>
            </a:r>
          </a:p>
          <a:p>
            <a:endParaRPr lang="ru-RU" sz="2800" dirty="0" smtClean="0"/>
          </a:p>
          <a:p>
            <a:endParaRPr lang="ru-RU" dirty="0" smtClean="0">
              <a:solidFill>
                <a:schemeClr val="bg1"/>
              </a:solidFill>
            </a:endParaRPr>
          </a:p>
          <a:p>
            <a:endParaRPr lang="ru-RU" dirty="0" smtClean="0">
              <a:solidFill>
                <a:schemeClr val="bg1"/>
              </a:solidFill>
            </a:endParaRP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sz="1200" b="1" i="1" dirty="0" smtClean="0">
                <a:solidFill>
                  <a:schemeClr val="bg1"/>
                </a:solidFill>
              </a:rPr>
              <a:t>Интенсивная терапия. Национальное руководство . Том 1 2010г.</a:t>
            </a:r>
            <a:r>
              <a:rPr lang="en-US" sz="1200" b="1" i="1" dirty="0" smtClean="0">
                <a:solidFill>
                  <a:schemeClr val="bg1"/>
                </a:solidFill>
              </a:rPr>
              <a:t> </a:t>
            </a:r>
            <a:r>
              <a:rPr lang="ru-RU" sz="1200" b="1" i="1" dirty="0" smtClean="0">
                <a:solidFill>
                  <a:schemeClr val="bg1"/>
                </a:solidFill>
              </a:rPr>
              <a:t>Рекомендации Е</a:t>
            </a:r>
            <a:r>
              <a:rPr lang="en-US" sz="1200" b="1" i="1" dirty="0" smtClean="0">
                <a:solidFill>
                  <a:schemeClr val="bg1"/>
                </a:solidFill>
              </a:rPr>
              <a:t>S </a:t>
            </a:r>
            <a:r>
              <a:rPr lang="ru-RU" sz="1200" b="1" i="1" dirty="0" smtClean="0">
                <a:solidFill>
                  <a:schemeClr val="bg1"/>
                </a:solidFill>
              </a:rPr>
              <a:t>С </a:t>
            </a:r>
            <a:r>
              <a:rPr lang="en-US" sz="1200" b="1" i="1" dirty="0" smtClean="0">
                <a:solidFill>
                  <a:schemeClr val="bg1"/>
                </a:solidFill>
              </a:rPr>
              <a:t>201</a:t>
            </a:r>
            <a:r>
              <a:rPr lang="ru-RU" sz="1200" b="1" i="1" dirty="0" smtClean="0">
                <a:solidFill>
                  <a:schemeClr val="bg1"/>
                </a:solidFill>
              </a:rPr>
              <a:t>7</a:t>
            </a:r>
            <a:r>
              <a:rPr lang="en-US" sz="1200" b="1" i="1" dirty="0" smtClean="0">
                <a:solidFill>
                  <a:schemeClr val="bg1"/>
                </a:solidFill>
              </a:rPr>
              <a:t>.</a:t>
            </a:r>
            <a:r>
              <a:rPr lang="ru-RU" sz="1200" b="1" i="1" dirty="0" smtClean="0">
                <a:solidFill>
                  <a:schemeClr val="bg1"/>
                </a:solidFill>
              </a:rPr>
              <a:t> Диагностика и лечение больных острым инфарктом миокарда с подъемом сегмента </a:t>
            </a:r>
            <a:r>
              <a:rPr lang="en-US" sz="1200" b="1" i="1" dirty="0" smtClean="0">
                <a:solidFill>
                  <a:schemeClr val="bg1"/>
                </a:solidFill>
              </a:rPr>
              <a:t>ST. </a:t>
            </a:r>
            <a:r>
              <a:rPr lang="ru-RU" sz="1200" b="1" i="1" dirty="0" smtClean="0">
                <a:solidFill>
                  <a:schemeClr val="bg1"/>
                </a:solidFill>
              </a:rPr>
              <a:t>Российские рекомендации 2013 г.</a:t>
            </a:r>
          </a:p>
          <a:p>
            <a:endParaRPr lang="ru-RU" dirty="0"/>
          </a:p>
        </p:txBody>
      </p:sp>
    </p:spTree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2" name="CustomShape 1"/>
          <p:cNvSpPr/>
          <p:nvPr/>
        </p:nvSpPr>
        <p:spPr>
          <a:xfrm>
            <a:off x="609441" y="274680"/>
            <a:ext cx="10968503" cy="11419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4400" b="1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Нарушения ритма (ФП), ESC  2017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93" name="CustomShape 2"/>
          <p:cNvSpPr/>
          <p:nvPr/>
        </p:nvSpPr>
        <p:spPr>
          <a:xfrm>
            <a:off x="609441" y="1600200"/>
            <a:ext cx="10968503" cy="4524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000">
              <a:lnSpc>
                <a:spcPct val="100000"/>
              </a:lnSpc>
              <a:spcBef>
                <a:spcPts val="641"/>
              </a:spcBef>
              <a:buClr>
                <a:srgbClr val="FFCC00"/>
              </a:buClr>
              <a:buSzPct val="70000"/>
              <a:buFont typeface="Wingdings" charset="2"/>
              <a:buChar char=""/>
            </a:pPr>
            <a:r>
              <a:rPr lang="ru-RU" sz="3200" b="0" strike="noStrike" spc="-1" dirty="0" err="1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Бета-блокаторы</a:t>
            </a:r>
            <a:r>
              <a:rPr lang="ru-RU" sz="3200" b="0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для контроля ритма, без признаков ОСН и гипотензии             IC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641"/>
              </a:spcBef>
              <a:buClr>
                <a:srgbClr val="FFCC00"/>
              </a:buClr>
              <a:buSzPct val="70000"/>
              <a:buFont typeface="Wingdings" charset="2"/>
              <a:buChar char=""/>
            </a:pPr>
            <a:r>
              <a:rPr lang="ru-RU" sz="3200" b="0" strike="noStrike" spc="-1" dirty="0" err="1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Амиодарон</a:t>
            </a:r>
            <a:r>
              <a:rPr lang="ru-RU" sz="3200" b="0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в/</a:t>
            </a:r>
            <a:r>
              <a:rPr lang="ru-RU" sz="3200" b="0" strike="noStrike" spc="-1" dirty="0" err="1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в</a:t>
            </a:r>
            <a:r>
              <a:rPr lang="ru-RU" sz="3200" b="0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для контроля ритма с признаками ОСН без гипотензии     I С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641"/>
              </a:spcBef>
              <a:buClr>
                <a:srgbClr val="FFCC00"/>
              </a:buClr>
              <a:buSzPct val="70000"/>
              <a:buFont typeface="Wingdings" charset="2"/>
              <a:buChar char=""/>
            </a:pPr>
            <a:r>
              <a:rPr lang="ru-RU" sz="3200" b="0" strike="noStrike" spc="-1" dirty="0" err="1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Дигоксин</a:t>
            </a:r>
            <a:r>
              <a:rPr lang="ru-RU" sz="3200" b="0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в/</a:t>
            </a:r>
            <a:r>
              <a:rPr lang="ru-RU" sz="3200" b="0" strike="noStrike" spc="-1" dirty="0" err="1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в</a:t>
            </a:r>
            <a:r>
              <a:rPr lang="ru-RU" sz="3200" b="0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для контроля ритма с признаками ОСН и гипотензией       II A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0" name="CustomShape 1"/>
          <p:cNvSpPr/>
          <p:nvPr/>
        </p:nvSpPr>
        <p:spPr>
          <a:xfrm>
            <a:off x="609441" y="274680"/>
            <a:ext cx="10968503" cy="11419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4400" b="1" strike="noStrike" spc="-1" dirty="0">
                <a:solidFill>
                  <a:schemeClr val="accent6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Желудочковые нарушения ритма</a:t>
            </a:r>
            <a:endParaRPr lang="ru-RU" sz="1800" b="0" strike="noStrike" spc="-1" dirty="0">
              <a:solidFill>
                <a:schemeClr val="accent6">
                  <a:lumMod val="7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01" name="CustomShape 2"/>
          <p:cNvSpPr/>
          <p:nvPr/>
        </p:nvSpPr>
        <p:spPr>
          <a:xfrm>
            <a:off x="665124" y="1285860"/>
            <a:ext cx="10968503" cy="4524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000">
              <a:lnSpc>
                <a:spcPct val="100000"/>
              </a:lnSpc>
              <a:spcBef>
                <a:spcPts val="641"/>
              </a:spcBef>
              <a:buClr>
                <a:srgbClr val="FFCC00"/>
              </a:buClr>
              <a:buSzPct val="70000"/>
              <a:buFont typeface="Wingdings" charset="2"/>
              <a:buChar char=""/>
            </a:pPr>
            <a:r>
              <a:rPr lang="ru-RU" sz="3200" b="0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В/В </a:t>
            </a:r>
            <a:r>
              <a:rPr lang="ru-RU" sz="3200" b="0" strike="noStrike" spc="-1" dirty="0" err="1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бета-блокаторы</a:t>
            </a:r>
            <a:r>
              <a:rPr lang="ru-RU" sz="3200" b="0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у пациентов с полиморфной ЖТ                                                                    I В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641"/>
              </a:spcBef>
              <a:buClr>
                <a:srgbClr val="FFCC00"/>
              </a:buClr>
              <a:buSzPct val="70000"/>
              <a:buFont typeface="Wingdings" charset="2"/>
              <a:buChar char=""/>
            </a:pPr>
            <a:r>
              <a:rPr lang="ru-RU" sz="3200" b="0" strike="noStrike" spc="-1" dirty="0" err="1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Амиодарон</a:t>
            </a:r>
            <a:r>
              <a:rPr lang="ru-RU" sz="3200" b="0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( в/</a:t>
            </a:r>
            <a:r>
              <a:rPr lang="ru-RU" sz="3200" b="0" strike="noStrike" spc="-1" dirty="0" err="1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в</a:t>
            </a:r>
            <a:r>
              <a:rPr lang="ru-RU" sz="3200" b="0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)                                              I C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641"/>
              </a:spcBef>
              <a:buClr>
                <a:srgbClr val="FFCC00"/>
              </a:buClr>
              <a:buSzPct val="70000"/>
              <a:buFont typeface="Wingdings" charset="2"/>
              <a:buChar char=""/>
            </a:pPr>
            <a:r>
              <a:rPr lang="ru-RU" sz="3200" b="0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Коррекция электролитных нарушений ( </a:t>
            </a:r>
            <a:r>
              <a:rPr lang="ru-RU" sz="3200" b="0" strike="noStrike" spc="-1" dirty="0" err="1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гипокали</a:t>
            </a:r>
            <a:r>
              <a:rPr lang="ru-RU" sz="3200" b="0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и </a:t>
            </a:r>
            <a:r>
              <a:rPr lang="ru-RU" sz="3200" b="0" strike="noStrike" spc="-1" dirty="0" err="1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магниемия</a:t>
            </a:r>
            <a:r>
              <a:rPr lang="ru-RU" sz="3200" b="0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)                                                        I C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641"/>
              </a:spcBef>
              <a:buClr>
                <a:srgbClr val="FFCC00"/>
              </a:buClr>
              <a:buSzPct val="70000"/>
              <a:buFont typeface="Wingdings" charset="2"/>
              <a:buChar char=""/>
            </a:pPr>
            <a:r>
              <a:rPr lang="ru-RU" sz="3200" b="0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ИКД показан пациентам с клинической смертью, симптомами СН ( ФК II-III) и ФВ &lt; 35%  на фоне адекватной медикаментозной терапии и более 6 месяцев после ИМ, у последний год был хороший функциональный статус                                                                       I A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8" name="CustomShape 1"/>
          <p:cNvSpPr/>
          <p:nvPr/>
        </p:nvSpPr>
        <p:spPr>
          <a:xfrm>
            <a:off x="507708" y="1752480"/>
            <a:ext cx="11171490" cy="4570920"/>
          </a:xfrm>
          <a:prstGeom prst="rect">
            <a:avLst/>
          </a:prstGeom>
          <a:noFill/>
          <a:ln w="9360">
            <a:solidFill>
              <a:srgbClr val="FFFF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16000" indent="-215640" algn="just">
              <a:lnSpc>
                <a:spcPct val="100000"/>
              </a:lnSpc>
              <a:spcBef>
                <a:spcPts val="479"/>
              </a:spcBef>
              <a:buBlip>
                <a:blip r:embed="rId2"/>
              </a:buBlip>
            </a:pPr>
            <a:r>
              <a:rPr lang="ru-RU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 </a:t>
            </a:r>
            <a:r>
              <a:rPr lang="ru-RU" sz="2400" b="1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    нарушения ритма и проводимости;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5640" algn="just">
              <a:lnSpc>
                <a:spcPct val="100000"/>
              </a:lnSpc>
              <a:spcBef>
                <a:spcPts val="479"/>
              </a:spcBef>
              <a:buBlip>
                <a:blip r:embed="rId2"/>
              </a:buBlip>
            </a:pPr>
            <a:r>
              <a:rPr lang="ru-RU" sz="2400" b="1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 острая </a:t>
            </a:r>
            <a:r>
              <a:rPr lang="ru-RU" sz="2400" b="1" strike="noStrike" spc="-1" dirty="0" smtClean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сердечная недостаточность (сердечная </a:t>
            </a:r>
            <a:r>
              <a:rPr lang="ru-RU" sz="2400" b="1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астма, отек легких);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5640" algn="just">
              <a:lnSpc>
                <a:spcPct val="100000"/>
              </a:lnSpc>
              <a:spcBef>
                <a:spcPts val="479"/>
              </a:spcBef>
              <a:buBlip>
                <a:blip r:embed="rId2"/>
              </a:buBlip>
            </a:pPr>
            <a:r>
              <a:rPr lang="ru-RU" sz="2400" b="1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     </a:t>
            </a:r>
            <a:r>
              <a:rPr lang="ru-RU" sz="2400" b="1" strike="noStrike" spc="-1" dirty="0" err="1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кардиогенный</a:t>
            </a:r>
            <a:r>
              <a:rPr lang="ru-RU" sz="2400" b="1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шок;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5640" algn="just">
              <a:lnSpc>
                <a:spcPct val="100000"/>
              </a:lnSpc>
              <a:spcBef>
                <a:spcPts val="479"/>
              </a:spcBef>
              <a:buBlip>
                <a:blip r:embed="rId2"/>
              </a:buBlip>
            </a:pPr>
            <a:r>
              <a:rPr lang="ru-RU" sz="2400" b="1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     острая аневризма сердца;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5640" algn="just">
              <a:lnSpc>
                <a:spcPct val="100000"/>
              </a:lnSpc>
              <a:spcBef>
                <a:spcPts val="479"/>
              </a:spcBef>
              <a:buBlip>
                <a:blip r:embed="rId2"/>
              </a:buBlip>
            </a:pPr>
            <a:r>
              <a:rPr lang="ru-RU" sz="2400" b="1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     разрыв сердца;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5640" algn="just">
              <a:lnSpc>
                <a:spcPct val="100000"/>
              </a:lnSpc>
              <a:spcBef>
                <a:spcPts val="479"/>
              </a:spcBef>
              <a:buBlip>
                <a:blip r:embed="rId2"/>
              </a:buBlip>
            </a:pPr>
            <a:r>
              <a:rPr lang="ru-RU" sz="2400" b="1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     перикардит;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5640" algn="just">
              <a:lnSpc>
                <a:spcPct val="100000"/>
              </a:lnSpc>
              <a:spcBef>
                <a:spcPts val="479"/>
              </a:spcBef>
              <a:buBlip>
                <a:blip r:embed="rId2"/>
              </a:buBlip>
            </a:pPr>
            <a:r>
              <a:rPr lang="ru-RU" sz="2400" b="1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     тромбоэмболические </a:t>
            </a:r>
            <a:r>
              <a:rPr lang="ru-RU" sz="2400" b="1" strike="noStrike" spc="-1" dirty="0" smtClean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осложнения</a:t>
            </a:r>
          </a:p>
          <a:p>
            <a:pPr marL="216000" indent="-215640" algn="just">
              <a:lnSpc>
                <a:spcPct val="100000"/>
              </a:lnSpc>
              <a:spcBef>
                <a:spcPts val="479"/>
              </a:spcBef>
              <a:buBlip>
                <a:blip r:embed="rId2"/>
              </a:buBlip>
            </a:pPr>
            <a:r>
              <a:rPr lang="ru-RU" sz="2400" b="1" spc="-1" dirty="0" smtClean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   </a:t>
            </a:r>
            <a:r>
              <a:rPr lang="ru-RU" sz="2400" b="1" spc="-1" dirty="0" err="1" smtClean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делириозные</a:t>
            </a:r>
            <a:r>
              <a:rPr lang="ru-RU" sz="2400" b="1" spc="-1" dirty="0" smtClean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расстройства сознания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479"/>
              </a:spcBef>
            </a:pP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99" name="CustomShape 2"/>
          <p:cNvSpPr/>
          <p:nvPr/>
        </p:nvSpPr>
        <p:spPr>
          <a:xfrm>
            <a:off x="507708" y="304920"/>
            <a:ext cx="11273224" cy="363960"/>
          </a:xfrm>
          <a:prstGeom prst="rect">
            <a:avLst/>
          </a:prstGeom>
          <a:gradFill>
            <a:gsLst>
              <a:gs pos="0">
                <a:srgbClr val="FF8200"/>
              </a:gs>
              <a:gs pos="5001">
                <a:srgbClr val="FF0000"/>
              </a:gs>
              <a:gs pos="17501">
                <a:srgbClr val="BA0066"/>
              </a:gs>
              <a:gs pos="35000">
                <a:srgbClr val="66008F"/>
              </a:gs>
              <a:gs pos="50000">
                <a:srgbClr val="000082"/>
              </a:gs>
              <a:gs pos="65000">
                <a:srgbClr val="66008F"/>
              </a:gs>
              <a:gs pos="82500">
                <a:srgbClr val="BA0066"/>
              </a:gs>
              <a:gs pos="95000">
                <a:srgbClr val="FF0000"/>
              </a:gs>
              <a:gs pos="100000">
                <a:srgbClr val="FF8200"/>
              </a:gs>
            </a:gsLst>
            <a:lin ang="18900000"/>
          </a:gra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  <a:spcBef>
                <a:spcPts val="601"/>
              </a:spcBef>
            </a:pPr>
            <a:r>
              <a:rPr lang="ru-RU" sz="1800" b="1" strike="noStrike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ОСЛОЖНЕНИЯ ИНФАРКТА МИОКАРДА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00" name="CustomShape 3"/>
          <p:cNvSpPr/>
          <p:nvPr/>
        </p:nvSpPr>
        <p:spPr>
          <a:xfrm>
            <a:off x="457321" y="1066680"/>
            <a:ext cx="11273224" cy="394560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18900000"/>
          </a:gradFill>
          <a:ln w="9360">
            <a:solidFill>
              <a:srgbClr val="99CC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lang="ru-RU" sz="20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ОСЛОЖНЕНИЯ ОСТРОГО  ПЕРИОДА ИНФАРКТА МИОКАРДА </a:t>
            </a:r>
            <a:r>
              <a:rPr lang="ru-RU" sz="20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: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01" name="CustomShape 4"/>
          <p:cNvSpPr/>
          <p:nvPr/>
        </p:nvSpPr>
        <p:spPr>
          <a:xfrm>
            <a:off x="0" y="0"/>
            <a:ext cx="12187385" cy="4523040"/>
          </a:xfrm>
          <a:prstGeom prst="rect">
            <a:avLst/>
          </a:prstGeom>
          <a:noFill/>
          <a:ln w="28440">
            <a:solidFill>
              <a:schemeClr val="hlink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601"/>
              </a:spcBef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700"/>
              </a:spcBef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ЖИЗНЕУГРОЖАЮЩИЕ НАРУШЕНИЯ ПРОВОДИМОСТИ А-В, С-А блокада 2-3 </a:t>
            </a:r>
            <a:r>
              <a:rPr lang="ru-RU" dirty="0" err="1" smtClean="0"/>
              <a:t>ст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БОЛЬНОЙ НЕСТАБИЛЕН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ПРИЗНАКИ НЕСТАБИЛЬНОСТИ:</a:t>
            </a:r>
          </a:p>
          <a:p>
            <a:r>
              <a:rPr lang="ru-RU" dirty="0" smtClean="0"/>
              <a:t>-</a:t>
            </a:r>
            <a:r>
              <a:rPr lang="ru-RU" dirty="0" err="1" smtClean="0"/>
              <a:t>аритмогенный</a:t>
            </a:r>
            <a:r>
              <a:rPr lang="ru-RU" dirty="0" smtClean="0"/>
              <a:t> шок/стойкая гипотензия</a:t>
            </a:r>
          </a:p>
          <a:p>
            <a:r>
              <a:rPr lang="ru-RU" dirty="0" smtClean="0"/>
              <a:t>-снижении ЧСС  менее 40 в минуту</a:t>
            </a:r>
          </a:p>
          <a:p>
            <a:r>
              <a:rPr lang="ru-RU" dirty="0" smtClean="0"/>
              <a:t>-приступы МЭС</a:t>
            </a:r>
          </a:p>
          <a:p>
            <a:r>
              <a:rPr lang="ru-RU" dirty="0" smtClean="0"/>
              <a:t>-декомпенсация сердечной недостаточности</a:t>
            </a:r>
          </a:p>
          <a:p>
            <a:r>
              <a:rPr lang="ru-RU" dirty="0" smtClean="0"/>
              <a:t>ВСЕ БОЛЬНЫЕ должны быть госпитализированы в </a:t>
            </a:r>
            <a:r>
              <a:rPr lang="ru-RU" dirty="0" smtClean="0">
                <a:solidFill>
                  <a:srgbClr val="FF0000"/>
                </a:solidFill>
              </a:rPr>
              <a:t>АРО, палаты ИНТЕНСИВНОЙ ТЕРАПИИ!!!!</a:t>
            </a:r>
          </a:p>
          <a:p>
            <a:endParaRPr lang="ru-RU" dirty="0" smtClean="0"/>
          </a:p>
          <a:p>
            <a:r>
              <a:rPr lang="ru-RU" sz="1300" b="1" i="1" dirty="0" smtClean="0"/>
              <a:t>Интенсивная терапия. Национальное </a:t>
            </a:r>
            <a:r>
              <a:rPr lang="ru-RU" sz="1300" b="1" i="1" dirty="0" err="1" smtClean="0"/>
              <a:t>руководство.Том</a:t>
            </a:r>
            <a:r>
              <a:rPr lang="ru-RU" sz="1300" b="1" i="1" dirty="0" smtClean="0"/>
              <a:t> 1 2018г.</a:t>
            </a:r>
            <a:r>
              <a:rPr lang="en-US" sz="1300" b="1" i="1" dirty="0" smtClean="0"/>
              <a:t> </a:t>
            </a:r>
            <a:r>
              <a:rPr lang="ru-RU" sz="1300" b="1" i="1" dirty="0" smtClean="0"/>
              <a:t>Рекомендации Е</a:t>
            </a:r>
            <a:r>
              <a:rPr lang="en-US" sz="1300" b="1" i="1" dirty="0" smtClean="0"/>
              <a:t>RS 2011.</a:t>
            </a:r>
            <a:r>
              <a:rPr lang="ru-RU" sz="1300" b="1" i="1" dirty="0" smtClean="0"/>
              <a:t> Диагностика и лечение больных острым инфарктом миокарда с подъемом сегмента </a:t>
            </a:r>
            <a:r>
              <a:rPr lang="en-US" sz="1300" b="1" i="1" dirty="0" smtClean="0"/>
              <a:t>ST. </a:t>
            </a:r>
            <a:r>
              <a:rPr lang="ru-RU" sz="1300" b="1" i="1" dirty="0" smtClean="0"/>
              <a:t>Российские рекомендации 2013 г.</a:t>
            </a:r>
          </a:p>
          <a:p>
            <a:endParaRPr lang="ru-RU" sz="1300" dirty="0"/>
          </a:p>
        </p:txBody>
      </p:sp>
    </p:spTree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0942" y="0"/>
            <a:ext cx="9601200" cy="135729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ЖИЗНЕУГРОЖАЮЩИЕ НАРУШЕНИЯ ПРОВОДИМОСТИ 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7170" name="Picture 2" descr="C:\Users\Андрей\Desktop\image1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63571" y="1071546"/>
            <a:ext cx="11842955" cy="4286280"/>
          </a:xfrm>
          <a:prstGeom prst="rect">
            <a:avLst/>
          </a:prstGeom>
          <a:noFill/>
        </p:spPr>
      </p:pic>
      <p:pic>
        <p:nvPicPr>
          <p:cNvPr id="7171" name="Picture 3" descr="C:\Users\Андрей\Desktop\av3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5177" y="5791201"/>
            <a:ext cx="6335650" cy="149542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ЖИЗНЕУГРОЖАЮЩИЕ НАРУШЕНИЯ ПРОВОДИМОСТИ </a:t>
            </a:r>
            <a:br>
              <a:rPr lang="ru-RU" dirty="0" smtClean="0"/>
            </a:br>
            <a:r>
              <a:rPr lang="ru-RU" dirty="0" smtClean="0"/>
              <a:t>БОЛЬНОЙ НЕСТАБИЛЕН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sz="3000" dirty="0" smtClean="0">
                <a:solidFill>
                  <a:srgbClr val="FF0000"/>
                </a:solidFill>
              </a:rPr>
              <a:t>Алгоритм терапии</a:t>
            </a:r>
            <a:r>
              <a:rPr lang="ru-RU" sz="3000" dirty="0" smtClean="0">
                <a:solidFill>
                  <a:schemeClr val="bg1"/>
                </a:solidFill>
              </a:rPr>
              <a:t>. </a:t>
            </a:r>
          </a:p>
          <a:p>
            <a:r>
              <a:rPr lang="ru-RU" sz="3200" dirty="0" smtClean="0"/>
              <a:t>Атропин 500 мкг. в/</a:t>
            </a:r>
            <a:r>
              <a:rPr lang="ru-RU" sz="3200" dirty="0" err="1" smtClean="0"/>
              <a:t>в</a:t>
            </a:r>
            <a:r>
              <a:rPr lang="ru-RU" sz="3200" dirty="0" smtClean="0"/>
              <a:t> болюсом. Есть эффект- динамическое наблюдение. Нет эффекта- атропин в/</a:t>
            </a:r>
            <a:r>
              <a:rPr lang="ru-RU" sz="3200" dirty="0" err="1" smtClean="0"/>
              <a:t>в</a:t>
            </a:r>
            <a:r>
              <a:rPr lang="ru-RU" sz="3200" dirty="0" smtClean="0"/>
              <a:t> повторно (общая суммарная максимальная доза 3 мг.); -адреналин 0,02 мг/кг/мин.; альтернативные препараты (</a:t>
            </a:r>
            <a:r>
              <a:rPr lang="ru-RU" sz="3200" dirty="0" err="1" smtClean="0"/>
              <a:t>эуфиллин</a:t>
            </a:r>
            <a:r>
              <a:rPr lang="ru-RU" sz="3200" dirty="0" smtClean="0"/>
              <a:t>, </a:t>
            </a:r>
            <a:r>
              <a:rPr lang="ru-RU" sz="3200" dirty="0" err="1" smtClean="0"/>
              <a:t>допамин</a:t>
            </a:r>
            <a:r>
              <a:rPr lang="ru-RU" sz="3200" dirty="0" smtClean="0"/>
              <a:t>, глюкагон)</a:t>
            </a:r>
          </a:p>
          <a:p>
            <a:r>
              <a:rPr lang="ru-RU" sz="3000" dirty="0" smtClean="0">
                <a:solidFill>
                  <a:srgbClr val="FF0000"/>
                </a:solidFill>
              </a:rPr>
              <a:t>ВЭКС</a:t>
            </a:r>
          </a:p>
          <a:p>
            <a:endParaRPr lang="ru-RU" dirty="0" smtClean="0"/>
          </a:p>
          <a:p>
            <a:r>
              <a:rPr lang="ru-RU" sz="1200" b="1" i="1" dirty="0" smtClean="0"/>
              <a:t>Интенсивная терапия. Национальное </a:t>
            </a:r>
            <a:r>
              <a:rPr lang="ru-RU" sz="1200" b="1" i="1" dirty="0" err="1" smtClean="0"/>
              <a:t>руководство.Том</a:t>
            </a:r>
            <a:r>
              <a:rPr lang="ru-RU" sz="1200" b="1" i="1" dirty="0" smtClean="0"/>
              <a:t> 1 2018г.</a:t>
            </a:r>
            <a:r>
              <a:rPr lang="en-US" sz="1200" b="1" i="1" dirty="0" smtClean="0"/>
              <a:t> </a:t>
            </a:r>
            <a:r>
              <a:rPr lang="ru-RU" sz="1200" b="1" i="1" dirty="0" smtClean="0"/>
              <a:t>Рекомендации Е</a:t>
            </a:r>
            <a:r>
              <a:rPr lang="en-US" sz="1200" b="1" i="1" dirty="0" smtClean="0"/>
              <a:t>RS 2011.</a:t>
            </a:r>
            <a:r>
              <a:rPr lang="ru-RU" sz="1200" b="1" i="1" dirty="0" smtClean="0"/>
              <a:t> Диагностика и лечение больных острым инфарктом миокарда с подъемом сегмента </a:t>
            </a:r>
            <a:r>
              <a:rPr lang="en-US" sz="1200" b="1" i="1" dirty="0" smtClean="0"/>
              <a:t>ST. </a:t>
            </a:r>
            <a:r>
              <a:rPr lang="ru-RU" sz="1200" b="1" i="1" dirty="0" smtClean="0"/>
              <a:t>Российские рекомендации 2013 г.</a:t>
            </a:r>
            <a:endParaRPr lang="ru-RU" sz="1200" b="1" i="1" dirty="0"/>
          </a:p>
        </p:txBody>
      </p:sp>
    </p:spTree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ЖИЗНЕУГРОЖАЮЩИЕ НАРУШЕНИЯ ПРОВОДИМОСТИ </a:t>
            </a:r>
            <a:br>
              <a:rPr lang="ru-RU" dirty="0" smtClean="0"/>
            </a:br>
            <a:r>
              <a:rPr lang="ru-RU" dirty="0" smtClean="0"/>
              <a:t>БОЛЬНОЙ СТАБИЛЕН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r>
              <a:rPr lang="ru-RU" sz="6000" dirty="0" smtClean="0"/>
              <a:t>Мониторинг в АРО. </a:t>
            </a:r>
          </a:p>
          <a:p>
            <a:r>
              <a:rPr lang="ru-RU" sz="6000" dirty="0" smtClean="0"/>
              <a:t>Профилактика риска асистолии желудочков. </a:t>
            </a:r>
          </a:p>
          <a:p>
            <a:r>
              <a:rPr lang="ru-RU" sz="6000" dirty="0" smtClean="0">
                <a:solidFill>
                  <a:srgbClr val="FF0000"/>
                </a:solidFill>
              </a:rPr>
              <a:t>РИСК АСИСТОЛИИ:</a:t>
            </a:r>
          </a:p>
          <a:p>
            <a:r>
              <a:rPr lang="ru-RU" sz="6000" dirty="0" smtClean="0">
                <a:solidFill>
                  <a:schemeClr val="bg1"/>
                </a:solidFill>
              </a:rPr>
              <a:t>-</a:t>
            </a:r>
            <a:r>
              <a:rPr lang="ru-RU" sz="6000" dirty="0" smtClean="0"/>
              <a:t>эпизод фатальных нарушений проводимости/асистолии в течении суток</a:t>
            </a:r>
          </a:p>
          <a:p>
            <a:r>
              <a:rPr lang="ru-RU" sz="6000" dirty="0" smtClean="0"/>
              <a:t>- АВ блокада </a:t>
            </a:r>
            <a:r>
              <a:rPr lang="en-US" sz="6000" dirty="0" smtClean="0"/>
              <a:t>II-III </a:t>
            </a:r>
            <a:r>
              <a:rPr lang="ru-RU" sz="6000" dirty="0" smtClean="0"/>
              <a:t>ст. с ЧСС более 40 в мин. и стабильным АД, но с широким комплексом </a:t>
            </a:r>
            <a:r>
              <a:rPr lang="en-US" sz="6000" dirty="0" smtClean="0"/>
              <a:t>QRS</a:t>
            </a:r>
          </a:p>
          <a:p>
            <a:r>
              <a:rPr lang="en-US" sz="6000" dirty="0" smtClean="0"/>
              <a:t>-</a:t>
            </a:r>
            <a:r>
              <a:rPr lang="ru-RU" sz="6000" dirty="0" smtClean="0"/>
              <a:t>выявленные </a:t>
            </a:r>
            <a:r>
              <a:rPr lang="ru-RU" sz="6000" dirty="0" err="1" smtClean="0"/>
              <a:t>вентрикулярные</a:t>
            </a:r>
            <a:r>
              <a:rPr lang="ru-RU" sz="6000" dirty="0" smtClean="0"/>
              <a:t> паузы более 3сек.</a:t>
            </a:r>
          </a:p>
          <a:p>
            <a:r>
              <a:rPr lang="ru-RU" sz="6000" dirty="0" smtClean="0">
                <a:solidFill>
                  <a:srgbClr val="FF0000"/>
                </a:solidFill>
              </a:rPr>
              <a:t>ТАКТИКА</a:t>
            </a:r>
            <a:r>
              <a:rPr lang="ru-RU" sz="6000" dirty="0" smtClean="0">
                <a:solidFill>
                  <a:schemeClr val="bg1"/>
                </a:solidFill>
              </a:rPr>
              <a:t>: </a:t>
            </a:r>
            <a:r>
              <a:rPr lang="ru-RU" sz="6000" dirty="0" smtClean="0"/>
              <a:t>консультация специалиста АККД.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sz="1400" b="1" i="1" dirty="0" smtClean="0">
                <a:solidFill>
                  <a:schemeClr val="bg1"/>
                </a:solidFill>
              </a:rPr>
              <a:t>Интенсивная терапия. Национальное </a:t>
            </a:r>
            <a:r>
              <a:rPr lang="ru-RU" sz="1400" b="1" i="1" dirty="0" err="1" smtClean="0">
                <a:solidFill>
                  <a:schemeClr val="bg1"/>
                </a:solidFill>
              </a:rPr>
              <a:t>руководство.Том</a:t>
            </a:r>
            <a:r>
              <a:rPr lang="ru-RU" sz="1400" b="1" i="1" dirty="0" smtClean="0">
                <a:solidFill>
                  <a:schemeClr val="bg1"/>
                </a:solidFill>
              </a:rPr>
              <a:t> 1 2010г.</a:t>
            </a:r>
            <a:r>
              <a:rPr lang="en-US" sz="1400" b="1" i="1" dirty="0" smtClean="0">
                <a:solidFill>
                  <a:schemeClr val="bg1"/>
                </a:solidFill>
              </a:rPr>
              <a:t> </a:t>
            </a:r>
            <a:r>
              <a:rPr lang="ru-RU" sz="1400" b="1" i="1" dirty="0" smtClean="0">
                <a:solidFill>
                  <a:schemeClr val="bg1"/>
                </a:solidFill>
              </a:rPr>
              <a:t>Рекомендации Е</a:t>
            </a:r>
            <a:r>
              <a:rPr lang="en-US" sz="1400" b="1" i="1" dirty="0" smtClean="0">
                <a:solidFill>
                  <a:schemeClr val="bg1"/>
                </a:solidFill>
              </a:rPr>
              <a:t>RS 2011.</a:t>
            </a:r>
            <a:r>
              <a:rPr lang="ru-RU" sz="1400" b="1" i="1" dirty="0" smtClean="0">
                <a:solidFill>
                  <a:schemeClr val="bg1"/>
                </a:solidFill>
              </a:rPr>
              <a:t> Диагностика и лечение больных острым инфарктом миокарда с подъемом сегмента </a:t>
            </a:r>
            <a:r>
              <a:rPr lang="en-US" sz="1400" b="1" i="1" dirty="0" smtClean="0">
                <a:solidFill>
                  <a:schemeClr val="bg1"/>
                </a:solidFill>
              </a:rPr>
              <a:t>ST. </a:t>
            </a:r>
            <a:r>
              <a:rPr lang="ru-RU" sz="1400" b="1" i="1" dirty="0" smtClean="0">
                <a:solidFill>
                  <a:schemeClr val="bg1"/>
                </a:solidFill>
              </a:rPr>
              <a:t>Российские рекомендации 2013 г.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r>
              <a:rPr lang="ru-RU" dirty="0" smtClean="0"/>
              <a:t>  </a:t>
            </a:r>
            <a:r>
              <a:rPr lang="ru-RU" dirty="0" smtClean="0">
                <a:solidFill>
                  <a:srgbClr val="002060"/>
                </a:solidFill>
              </a:rPr>
              <a:t>Рекомендации по ведению пациентов с острой сердечной недостаточностью на </a:t>
            </a:r>
            <a:r>
              <a:rPr lang="ru-RU" dirty="0" err="1" smtClean="0">
                <a:solidFill>
                  <a:srgbClr val="002060"/>
                </a:solidFill>
              </a:rPr>
              <a:t>догоспитальном</a:t>
            </a:r>
            <a:r>
              <a:rPr lang="ru-RU" dirty="0" smtClean="0">
                <a:solidFill>
                  <a:srgbClr val="002060"/>
                </a:solidFill>
              </a:rPr>
              <a:t> и госпитальном этапах оказания медицинской помощи</a:t>
            </a:r>
            <a:r>
              <a:rPr lang="ru-RU" sz="2200" i="1" dirty="0" smtClean="0">
                <a:solidFill>
                  <a:srgbClr val="002060"/>
                </a:solidFill>
              </a:rPr>
              <a:t>.                        </a:t>
            </a:r>
            <a:r>
              <a:rPr lang="ru-RU" sz="2200" i="1" dirty="0" smtClean="0"/>
              <a:t>Ноябрь 2016г</a:t>
            </a:r>
            <a:endParaRPr lang="ru-RU" sz="2200" i="1" dirty="0"/>
          </a:p>
        </p:txBody>
      </p:sp>
      <p:sp>
        <p:nvSpPr>
          <p:cNvPr id="14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ПРИНЯТЫ:</a:t>
            </a:r>
          </a:p>
          <a:p>
            <a:pPr rtl="0"/>
            <a:r>
              <a:rPr lang="ru-RU" dirty="0" smtClean="0"/>
              <a:t>Российским обществом скорой помощи</a:t>
            </a:r>
          </a:p>
          <a:p>
            <a:pPr rtl="0"/>
            <a:r>
              <a:rPr lang="ru-RU" dirty="0" smtClean="0"/>
              <a:t>Обществом специалистов по неотложной кардиологии</a:t>
            </a:r>
          </a:p>
          <a:p>
            <a:pPr rtl="0"/>
            <a:r>
              <a:rPr lang="ru-RU" dirty="0" smtClean="0"/>
              <a:t>ФАР</a:t>
            </a:r>
          </a:p>
          <a:p>
            <a:pPr rtl="0"/>
            <a:r>
              <a:rPr lang="ru-RU" dirty="0" smtClean="0"/>
              <a:t>Национальным обществом по изучению СН и  заболеваний миокарда</a:t>
            </a:r>
          </a:p>
          <a:p>
            <a:pPr rtl="0"/>
            <a:r>
              <a:rPr lang="ru-RU" dirty="0" smtClean="0"/>
              <a:t>Российским обществом </a:t>
            </a:r>
            <a:r>
              <a:rPr lang="ru-RU" dirty="0" err="1" smtClean="0"/>
              <a:t>трансплантологов</a:t>
            </a:r>
            <a:endParaRPr lang="ru-RU" dirty="0" smtClean="0"/>
          </a:p>
          <a:p>
            <a:pPr rtl="0"/>
            <a:r>
              <a:rPr lang="ru-RU" dirty="0" smtClean="0"/>
              <a:t>Федерацией лабораторной медицины</a:t>
            </a:r>
          </a:p>
          <a:p>
            <a:pPr rtl="0"/>
            <a:r>
              <a:rPr lang="ru-RU" dirty="0" smtClean="0"/>
              <a:t>Научным обществом нефрологов России.</a:t>
            </a:r>
          </a:p>
        </p:txBody>
      </p:sp>
    </p:spTree>
    <p:extLst>
      <p:ext uri="{BB962C8B-B14F-4D97-AF65-F5344CB8AC3E}">
        <p14:creationId xmlns="" xmlns:p14="http://schemas.microsoft.com/office/powerpoint/2010/main" val="41242897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ОПРЕДЕЛЕНИЕ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ОСН- клинический синдром, характеризующийся быстрым возникновением  или утяжелением симптомов и признаков, характерных для нарушения функции сердца.</a:t>
            </a:r>
          </a:p>
          <a:p>
            <a:r>
              <a:rPr lang="ru-RU" sz="2800" dirty="0" smtClean="0"/>
              <a:t>ОСН- угрожающее жизни состояние, требующее немедленного медицинского вмешательства и большинстве случаев неотложной госпитализации.</a:t>
            </a:r>
            <a:endParaRPr lang="ru-RU" sz="2800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КЛИНИЧЕСКИЕ ПРОЯВЛЕНИЯ ОСН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7030A0"/>
                </a:solidFill>
              </a:rPr>
              <a:t>Признаки застоя:</a:t>
            </a:r>
          </a:p>
          <a:p>
            <a:r>
              <a:rPr lang="ru-RU" dirty="0" smtClean="0"/>
              <a:t>-по малому кругу кровообращения от резкой слабости до развернутой картины отека легких: </a:t>
            </a:r>
            <a:r>
              <a:rPr lang="ru-RU" dirty="0" err="1" smtClean="0"/>
              <a:t>тахиортопное</a:t>
            </a:r>
            <a:r>
              <a:rPr lang="ru-RU" dirty="0" smtClean="0"/>
              <a:t>, пароксизмальная одышка и кашель в ночное время,  влажные хрипы, данные по </a:t>
            </a:r>
            <a:r>
              <a:rPr lang="en-US" dirty="0" smtClean="0"/>
              <a:t>R </a:t>
            </a:r>
            <a:r>
              <a:rPr lang="ru-RU" dirty="0" smtClean="0"/>
              <a:t>графии ОГК</a:t>
            </a:r>
          </a:p>
          <a:p>
            <a:r>
              <a:rPr lang="ru-RU" dirty="0" smtClean="0"/>
              <a:t>-по большому кругу </a:t>
            </a:r>
            <a:r>
              <a:rPr lang="ru-RU" dirty="0" err="1" smtClean="0"/>
              <a:t>кровобращения</a:t>
            </a:r>
            <a:r>
              <a:rPr lang="ru-RU" dirty="0" smtClean="0"/>
              <a:t>: набухшие вены, увеличение печени, </a:t>
            </a:r>
            <a:r>
              <a:rPr lang="ru-RU" dirty="0" err="1" smtClean="0"/>
              <a:t>перифер</a:t>
            </a:r>
            <a:r>
              <a:rPr lang="ru-RU" dirty="0" smtClean="0"/>
              <a:t>. отеки, асцит.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Признаки </a:t>
            </a:r>
            <a:r>
              <a:rPr lang="ru-RU" dirty="0" err="1" smtClean="0">
                <a:solidFill>
                  <a:srgbClr val="7030A0"/>
                </a:solidFill>
              </a:rPr>
              <a:t>гипоперфузии</a:t>
            </a:r>
            <a:endParaRPr lang="ru-RU" dirty="0" smtClean="0">
              <a:solidFill>
                <a:srgbClr val="7030A0"/>
              </a:solidFill>
            </a:endParaRPr>
          </a:p>
          <a:p>
            <a:r>
              <a:rPr lang="ru-RU" dirty="0" smtClean="0"/>
              <a:t>-это следствие низкого СВ: проявляется симптомами  от артериальной гипотонии до клиники шока, нарушением сознания, </a:t>
            </a:r>
            <a:r>
              <a:rPr lang="ru-RU" dirty="0" err="1" smtClean="0"/>
              <a:t>олигоурией</a:t>
            </a:r>
            <a:r>
              <a:rPr lang="ru-RU" dirty="0" smtClean="0"/>
              <a:t>…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КЛИНИЧЕСКИЕ ПРОЯВЛЕНИЯ ОСН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Признаки застоя и </a:t>
            </a:r>
            <a:r>
              <a:rPr lang="ru-RU" dirty="0" err="1" smtClean="0"/>
              <a:t>гипоперфузии</a:t>
            </a:r>
            <a:r>
              <a:rPr lang="ru-RU" dirty="0" smtClean="0"/>
              <a:t> могут присутствовать как по отдельности, так и меняя друг друга</a:t>
            </a:r>
          </a:p>
          <a:p>
            <a:r>
              <a:rPr lang="ru-RU" dirty="0" smtClean="0"/>
              <a:t>ОСН может возникнуть впервые: </a:t>
            </a:r>
            <a:r>
              <a:rPr lang="en-US" dirty="0" smtClean="0"/>
              <a:t>de novo</a:t>
            </a:r>
            <a:r>
              <a:rPr lang="ru-RU" dirty="0" smtClean="0"/>
              <a:t> или быть следствие острого обострения ХСН.</a:t>
            </a:r>
          </a:p>
          <a:p>
            <a:r>
              <a:rPr lang="ru-RU" dirty="0" smtClean="0"/>
              <a:t>Темпы развития клиники зависят от провоцирующего фактора ( резкое повышение АД, </a:t>
            </a:r>
            <a:r>
              <a:rPr lang="ru-RU" dirty="0" err="1" smtClean="0"/>
              <a:t>тахиаритмия</a:t>
            </a:r>
            <a:r>
              <a:rPr lang="ru-RU" dirty="0" smtClean="0"/>
              <a:t>, ишемия миокарда и т.д.)</a:t>
            </a:r>
          </a:p>
          <a:p>
            <a:r>
              <a:rPr lang="ru-RU" dirty="0" smtClean="0"/>
              <a:t>Клиника ОСН не всегда свидетельствует о низкой ФВ ЛЖ. 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3892" y="332656"/>
            <a:ext cx="9709722" cy="134374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ПРИЧИНЫ и ПРОВОЦИРУЮЩИЕ ФАКТОРЫ</a:t>
            </a:r>
            <a:br>
              <a:rPr lang="ru-RU" dirty="0" smtClean="0"/>
            </a:br>
            <a:r>
              <a:rPr lang="ru-RU" dirty="0" smtClean="0"/>
              <a:t>Обычно приводящие к быстрому ухудшению</a:t>
            </a:r>
            <a:br>
              <a:rPr lang="ru-RU" dirty="0" smtClean="0"/>
            </a:b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ru-RU" sz="8000" dirty="0" smtClean="0">
                <a:solidFill>
                  <a:srgbClr val="FF0000"/>
                </a:solidFill>
              </a:rPr>
              <a:t> Острый коронарный синдром (более 50%)</a:t>
            </a:r>
          </a:p>
          <a:p>
            <a:r>
              <a:rPr lang="ru-RU" sz="8000" dirty="0" smtClean="0"/>
              <a:t>Аритмия с высокой ЧСС или выраженная брадикардия/ нарушение проводимости</a:t>
            </a:r>
          </a:p>
          <a:p>
            <a:r>
              <a:rPr lang="ru-RU" sz="8000" dirty="0" smtClean="0"/>
              <a:t> Механические осложнения острого коронарного синдрома</a:t>
            </a:r>
          </a:p>
          <a:p>
            <a:r>
              <a:rPr lang="ru-RU" sz="8000" dirty="0" smtClean="0"/>
              <a:t> Острая эмболия легочных артерий</a:t>
            </a:r>
          </a:p>
          <a:p>
            <a:r>
              <a:rPr lang="ru-RU" sz="8000" dirty="0" smtClean="0"/>
              <a:t> Гипертонический криз</a:t>
            </a:r>
          </a:p>
          <a:p>
            <a:r>
              <a:rPr lang="ru-RU" sz="8000" dirty="0" smtClean="0"/>
              <a:t> Тампонада сердца</a:t>
            </a:r>
          </a:p>
          <a:p>
            <a:r>
              <a:rPr lang="ru-RU" sz="8000" dirty="0" smtClean="0"/>
              <a:t> Расслоение аорты</a:t>
            </a:r>
          </a:p>
          <a:p>
            <a:r>
              <a:rPr lang="ru-RU" sz="8000" dirty="0" smtClean="0"/>
              <a:t> Операция и осложнения в </a:t>
            </a:r>
            <a:r>
              <a:rPr lang="ru-RU" sz="8000" dirty="0" err="1" smtClean="0"/>
              <a:t>периоперационный</a:t>
            </a:r>
            <a:r>
              <a:rPr lang="ru-RU" sz="8000" dirty="0" smtClean="0"/>
              <a:t> период</a:t>
            </a:r>
          </a:p>
          <a:p>
            <a:r>
              <a:rPr lang="ru-RU" sz="8000" dirty="0" smtClean="0"/>
              <a:t> </a:t>
            </a:r>
            <a:r>
              <a:rPr lang="ru-RU" sz="8000" dirty="0" err="1" smtClean="0"/>
              <a:t>Перипартальная</a:t>
            </a:r>
            <a:r>
              <a:rPr lang="ru-RU" sz="8000" dirty="0" smtClean="0"/>
              <a:t> </a:t>
            </a:r>
            <a:r>
              <a:rPr lang="ru-RU" sz="8000" dirty="0" err="1" smtClean="0"/>
              <a:t>кардиомиопатия</a:t>
            </a:r>
            <a:endParaRPr lang="ru-RU" sz="8000" dirty="0" smtClean="0"/>
          </a:p>
          <a:p>
            <a:endParaRPr lang="ru-RU" sz="8000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Основные механизмы развития ОСН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85900" y="1772816"/>
            <a:ext cx="9601200" cy="4911080"/>
          </a:xfrm>
        </p:spPr>
        <p:txBody>
          <a:bodyPr>
            <a:noAutofit/>
          </a:bodyPr>
          <a:lstStyle/>
          <a:p>
            <a:r>
              <a:rPr lang="ru-RU" dirty="0" smtClean="0"/>
              <a:t>Систолическая дисфункция миокарда</a:t>
            </a:r>
          </a:p>
          <a:p>
            <a:r>
              <a:rPr lang="ru-RU" dirty="0" err="1" smtClean="0"/>
              <a:t>Диастолическая</a:t>
            </a:r>
            <a:r>
              <a:rPr lang="ru-RU" dirty="0" smtClean="0"/>
              <a:t> дисфункция миокарда</a:t>
            </a:r>
          </a:p>
          <a:p>
            <a:r>
              <a:rPr lang="ru-RU" dirty="0" smtClean="0"/>
              <a:t> Нарушения ритма и проводимости</a:t>
            </a:r>
          </a:p>
          <a:p>
            <a:r>
              <a:rPr lang="ru-RU" dirty="0" smtClean="0"/>
              <a:t> Острое нарушение внутрисердечной гемодинамики</a:t>
            </a:r>
          </a:p>
          <a:p>
            <a:r>
              <a:rPr lang="ru-RU" dirty="0" smtClean="0"/>
              <a:t> Тампонада сердца</a:t>
            </a:r>
          </a:p>
          <a:p>
            <a:r>
              <a:rPr lang="ru-RU" dirty="0" smtClean="0"/>
              <a:t> Не соответствующая </a:t>
            </a:r>
            <a:r>
              <a:rPr lang="ru-RU" dirty="0" err="1" smtClean="0"/>
              <a:t>преднагрузка</a:t>
            </a:r>
            <a:r>
              <a:rPr lang="ru-RU" dirty="0" smtClean="0"/>
              <a:t> или </a:t>
            </a:r>
            <a:r>
              <a:rPr lang="ru-RU" dirty="0" err="1" smtClean="0"/>
              <a:t>постнагрузка</a:t>
            </a:r>
            <a:r>
              <a:rPr lang="ru-RU" dirty="0" smtClean="0"/>
              <a:t>:</a:t>
            </a:r>
          </a:p>
          <a:p>
            <a:r>
              <a:rPr lang="ru-RU" dirty="0" smtClean="0"/>
              <a:t> увеличение </a:t>
            </a:r>
            <a:r>
              <a:rPr lang="ru-RU" dirty="0" err="1" smtClean="0"/>
              <a:t>постнагрузки</a:t>
            </a:r>
            <a:r>
              <a:rPr lang="ru-RU" dirty="0" smtClean="0"/>
              <a:t> (артериальная гипертония)</a:t>
            </a:r>
          </a:p>
          <a:p>
            <a:r>
              <a:rPr lang="ru-RU" dirty="0" smtClean="0"/>
              <a:t> увеличение </a:t>
            </a:r>
            <a:r>
              <a:rPr lang="ru-RU" dirty="0" err="1" smtClean="0"/>
              <a:t>преднагрузки</a:t>
            </a:r>
            <a:r>
              <a:rPr lang="ru-RU" dirty="0" smtClean="0"/>
              <a:t> (избыточное поступление жидкости, пониженное выведение жидкости)</a:t>
            </a:r>
          </a:p>
          <a:p>
            <a:r>
              <a:rPr lang="ru-RU" dirty="0" smtClean="0"/>
              <a:t>повышенный сердечный выброс (аритмии, анемия, тиреотоксикоз, септический шок, шунтирование крови, </a:t>
            </a:r>
            <a:r>
              <a:rPr lang="ru-RU" dirty="0" err="1" smtClean="0"/>
              <a:t>ятрогенные</a:t>
            </a:r>
            <a:r>
              <a:rPr lang="ru-RU" dirty="0" smtClean="0"/>
              <a:t> причины)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" name="CustomShape 1"/>
          <p:cNvSpPr/>
          <p:nvPr/>
        </p:nvSpPr>
        <p:spPr>
          <a:xfrm>
            <a:off x="609441" y="228600"/>
            <a:ext cx="11070236" cy="532440"/>
          </a:xfrm>
          <a:prstGeom prst="rect">
            <a:avLst/>
          </a:prstGeom>
          <a:gradFill>
            <a:gsLst>
              <a:gs pos="0">
                <a:srgbClr val="BA0066"/>
              </a:gs>
              <a:gs pos="50000">
                <a:srgbClr val="66008F"/>
              </a:gs>
              <a:gs pos="100000">
                <a:srgbClr val="BA0066"/>
              </a:gs>
            </a:gsLst>
            <a:lin ang="18900000"/>
          </a:gradFill>
          <a:ln w="3816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НАРУШЕНИЯ РИТМА 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74" name="CustomShape 2"/>
          <p:cNvSpPr/>
          <p:nvPr/>
        </p:nvSpPr>
        <p:spPr>
          <a:xfrm>
            <a:off x="609441" y="1066680"/>
            <a:ext cx="11070236" cy="913320"/>
          </a:xfrm>
          <a:prstGeom prst="rect">
            <a:avLst/>
          </a:prstGeom>
          <a:gradFill>
            <a:gsLst>
              <a:gs pos="0">
                <a:srgbClr val="9900CC"/>
              </a:gs>
              <a:gs pos="50000">
                <a:srgbClr val="A886E0"/>
              </a:gs>
              <a:gs pos="100000">
                <a:srgbClr val="9900CC"/>
              </a:gs>
            </a:gsLst>
            <a:lin ang="18900000"/>
          </a:gradFill>
          <a:ln w="28440">
            <a:solidFill>
              <a:srgbClr val="FFCC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000">
              <a:lnSpc>
                <a:spcPct val="85000"/>
              </a:lnSpc>
              <a:spcBef>
                <a:spcPts val="400"/>
              </a:spcBef>
            </a:pPr>
            <a:r>
              <a:rPr lang="ru-RU" sz="20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Нарушения ритма сердца и проводимости наблюдаются при электрокардиографическом мониторном наблюдении у  87-100% больных инфарктом миокарда 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75" name="CustomShape 3"/>
          <p:cNvSpPr/>
          <p:nvPr/>
        </p:nvSpPr>
        <p:spPr>
          <a:xfrm>
            <a:off x="0" y="0"/>
            <a:ext cx="12187385" cy="4523040"/>
          </a:xfrm>
          <a:prstGeom prst="rect">
            <a:avLst/>
          </a:prstGeom>
          <a:noFill/>
          <a:ln w="28440">
            <a:solidFill>
              <a:schemeClr val="hlink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601"/>
              </a:spcBef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700"/>
              </a:spcBef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76" name="CustomShape 4"/>
          <p:cNvSpPr/>
          <p:nvPr/>
        </p:nvSpPr>
        <p:spPr>
          <a:xfrm>
            <a:off x="609441" y="2286000"/>
            <a:ext cx="11070236" cy="363960"/>
          </a:xfrm>
          <a:prstGeom prst="rect">
            <a:avLst/>
          </a:prstGeom>
          <a:blipFill>
            <a:blip r:embed="rId2" cstate="print"/>
            <a:tile/>
          </a:blipFill>
          <a:ln w="1260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  <a:spcBef>
                <a:spcPts val="601"/>
              </a:spcBef>
            </a:pPr>
            <a:r>
              <a:rPr lang="ru-RU" sz="1800" b="1" strike="noStrike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МЕХАНИЗМ ФОРМИРОВАНИЯ НАРУШЕНИЙ РИТМА :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77" name="CustomShape 5"/>
          <p:cNvSpPr/>
          <p:nvPr/>
        </p:nvSpPr>
        <p:spPr>
          <a:xfrm>
            <a:off x="522248" y="3000372"/>
            <a:ext cx="11157429" cy="3216468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200" indent="-456120">
              <a:lnSpc>
                <a:spcPct val="90000"/>
              </a:lnSpc>
              <a:spcBef>
                <a:spcPts val="1100"/>
              </a:spcBef>
              <a:buClr>
                <a:srgbClr val="FFFF00"/>
              </a:buClr>
              <a:buFont typeface="StarSymbol"/>
              <a:buAutoNum type="arabicPeriod"/>
            </a:pPr>
            <a:r>
              <a:rPr lang="ru-RU" sz="2200" b="1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Изменение электрофизиологических свойств в области некроза ;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456120">
              <a:lnSpc>
                <a:spcPct val="90000"/>
              </a:lnSpc>
              <a:spcBef>
                <a:spcPts val="1100"/>
              </a:spcBef>
              <a:buClr>
                <a:srgbClr val="FFFF00"/>
              </a:buClr>
              <a:buFont typeface="StarSymbol"/>
              <a:buAutoNum type="arabicPeriod"/>
            </a:pPr>
            <a:r>
              <a:rPr lang="ru-RU" sz="2200" b="1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Изменение метаболизма в пери инфарктной зоне, потеря электрической стабильности миокарда; 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456120">
              <a:lnSpc>
                <a:spcPct val="90000"/>
              </a:lnSpc>
              <a:spcBef>
                <a:spcPts val="1100"/>
              </a:spcBef>
              <a:buClr>
                <a:srgbClr val="FFFF00"/>
              </a:buClr>
              <a:buFont typeface="StarSymbol"/>
              <a:buAutoNum type="arabicPeriod"/>
            </a:pPr>
            <a:r>
              <a:rPr lang="ru-RU" sz="2200" b="1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Электролитный дисбаланс в миокарде; 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456120">
              <a:lnSpc>
                <a:spcPct val="90000"/>
              </a:lnSpc>
              <a:spcBef>
                <a:spcPts val="1100"/>
              </a:spcBef>
              <a:buClr>
                <a:srgbClr val="FFFF00"/>
              </a:buClr>
              <a:buFont typeface="StarSymbol"/>
              <a:buAutoNum type="arabicPeriod"/>
            </a:pPr>
            <a:r>
              <a:rPr lang="ru-RU" sz="2200" b="1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</a:t>
            </a:r>
            <a:r>
              <a:rPr lang="ru-RU" sz="2200" b="1" strike="noStrike" spc="-1" dirty="0" err="1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Гиперкатехоламинемия</a:t>
            </a:r>
            <a:r>
              <a:rPr lang="ru-RU" sz="2200" b="1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; 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456120">
              <a:lnSpc>
                <a:spcPct val="90000"/>
              </a:lnSpc>
              <a:spcBef>
                <a:spcPts val="1100"/>
              </a:spcBef>
              <a:buClr>
                <a:srgbClr val="FFFF00"/>
              </a:buClr>
              <a:buFont typeface="StarSymbol"/>
              <a:buAutoNum type="arabicPeriod"/>
            </a:pPr>
            <a:r>
              <a:rPr lang="ru-RU" sz="2200" b="1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Развитие феномена </a:t>
            </a:r>
            <a:r>
              <a:rPr lang="ru-RU" sz="2200" b="1" strike="noStrike" spc="-1" dirty="0" err="1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re-entry</a:t>
            </a:r>
            <a:r>
              <a:rPr lang="ru-RU" sz="2200" b="1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и высокая спонтанная </a:t>
            </a:r>
            <a:r>
              <a:rPr lang="ru-RU" sz="2200" b="1" strike="noStrike" spc="-1" dirty="0" err="1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диастолическая</a:t>
            </a:r>
            <a:r>
              <a:rPr lang="ru-RU" sz="2200" b="1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поляризация.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4" y="332656"/>
            <a:ext cx="9601200" cy="1343744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               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Варианты острой сердечной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                            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недостаточности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US" dirty="0" smtClean="0"/>
              <a:t>                     </a:t>
            </a:r>
            <a:r>
              <a:rPr lang="ru-RU" sz="2200" dirty="0" smtClean="0"/>
              <a:t>МНЕНИЕ ГРУППЫ ЭКСПЕРТОВ </a:t>
            </a:r>
            <a:r>
              <a:rPr lang="en-US" dirty="0" smtClean="0"/>
              <a:t>ESC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b="1" i="1" dirty="0" smtClean="0"/>
              <a:t>Острая декомпенсация ХСН </a:t>
            </a:r>
            <a:r>
              <a:rPr lang="ru-RU" dirty="0" smtClean="0"/>
              <a:t>(ESC-1) — симптомы и признаки ОСН, не соответствующие критериям </a:t>
            </a:r>
            <a:r>
              <a:rPr lang="ru-RU" dirty="0" err="1" smtClean="0"/>
              <a:t>кардиогенного</a:t>
            </a:r>
            <a:r>
              <a:rPr lang="ru-RU" dirty="0" smtClean="0"/>
              <a:t> шока, отека легких и </a:t>
            </a:r>
            <a:r>
              <a:rPr lang="ru-RU" dirty="0" err="1" smtClean="0"/>
              <a:t>гипертоничекого</a:t>
            </a:r>
            <a:r>
              <a:rPr lang="ru-RU" dirty="0" smtClean="0"/>
              <a:t> криза. Быстрое нарастание клиники, послужившие причиной госпитализации. </a:t>
            </a:r>
            <a:r>
              <a:rPr lang="ru-RU" dirty="0" err="1" smtClean="0"/>
              <a:t>Тригер</a:t>
            </a:r>
            <a:r>
              <a:rPr lang="ru-RU" dirty="0" smtClean="0"/>
              <a:t>: ишемия миокарда, аритмии, ГБ криз.</a:t>
            </a:r>
          </a:p>
          <a:p>
            <a:r>
              <a:rPr lang="ru-RU" b="1" i="1" dirty="0" smtClean="0"/>
              <a:t>Гипертензивная ОСН </a:t>
            </a:r>
            <a:r>
              <a:rPr lang="ru-RU" dirty="0" smtClean="0"/>
              <a:t>(ESC-2) характеризуется</a:t>
            </a:r>
            <a:r>
              <a:rPr lang="ru-RU" b="1" i="1" dirty="0" smtClean="0"/>
              <a:t> </a:t>
            </a:r>
            <a:r>
              <a:rPr lang="ru-RU" dirty="0" smtClean="0"/>
              <a:t>появлением острого застоя в легких или отека легких (нередко молниеносного) на фоне быстрого </a:t>
            </a:r>
            <a:r>
              <a:rPr lang="ru-RU" dirty="0" err="1" smtClean="0"/>
              <a:t>по-вышения</a:t>
            </a:r>
            <a:r>
              <a:rPr lang="ru-RU" dirty="0" smtClean="0"/>
              <a:t> АД у больных с относительно сохранной сократительной функцией ЛЖ, не имевших проявлений ХСН. Обычно отмечаются признаки повышенного симпатического тонуса, тахикардия, периферическая </a:t>
            </a:r>
            <a:r>
              <a:rPr lang="ru-RU" dirty="0" err="1" smtClean="0"/>
              <a:t>вазоконстрикция</a:t>
            </a:r>
            <a:r>
              <a:rPr lang="ru-RU" dirty="0" smtClean="0"/>
              <a:t> с застоем в легких без признаков существенного системного застоя.</a:t>
            </a:r>
          </a:p>
          <a:p>
            <a:r>
              <a:rPr lang="ru-RU" b="1" i="1" dirty="0" smtClean="0"/>
              <a:t>Отек легких </a:t>
            </a:r>
            <a:r>
              <a:rPr lang="ru-RU" dirty="0" smtClean="0"/>
              <a:t>(ESC-3) — тяжелое расстройство</a:t>
            </a:r>
            <a:r>
              <a:rPr lang="ru-RU" b="1" i="1" dirty="0" smtClean="0"/>
              <a:t> </a:t>
            </a:r>
            <a:r>
              <a:rPr lang="ru-RU" dirty="0" smtClean="0"/>
              <a:t>дыхания с влажными хрипами в легких, </a:t>
            </a:r>
            <a:r>
              <a:rPr lang="ru-RU" dirty="0" err="1" smtClean="0"/>
              <a:t>ортопноэ,насыщением</a:t>
            </a:r>
            <a:r>
              <a:rPr lang="ru-RU" dirty="0" smtClean="0"/>
              <a:t> артериальной крови кислородом до начала лечения &lt; 90% при дыхании атмосферным воздухом. Отек легких при ОСН возникает из-за выраженного повышения давления в капиллярах легких и должен быть подтвержден рентгенологически. 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                Варианты острой сердечной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                            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недостаточности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US" dirty="0" smtClean="0"/>
              <a:t>                     </a:t>
            </a:r>
            <a:r>
              <a:rPr lang="ru-RU" sz="2200" dirty="0" smtClean="0"/>
              <a:t>МНЕНИЕ ГРУППЫ ЭКСПЕРТОВ </a:t>
            </a:r>
            <a:r>
              <a:rPr lang="en-US" dirty="0" smtClean="0"/>
              <a:t>ESC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b="1" i="1" dirty="0" err="1" smtClean="0"/>
              <a:t>Кардиогенный</a:t>
            </a:r>
            <a:r>
              <a:rPr lang="ru-RU" b="1" i="1" dirty="0" smtClean="0"/>
              <a:t> шок –</a:t>
            </a:r>
            <a:r>
              <a:rPr lang="ru-RU" b="1" i="1" dirty="0" err="1" smtClean="0"/>
              <a:t>истенный</a:t>
            </a:r>
            <a:r>
              <a:rPr lang="ru-RU" b="1" i="1" dirty="0" smtClean="0"/>
              <a:t>. </a:t>
            </a:r>
            <a:r>
              <a:rPr lang="ru-RU" dirty="0" smtClean="0"/>
              <a:t>(ESC-4) — артериальная гипотония с признаками </a:t>
            </a:r>
            <a:r>
              <a:rPr lang="ru-RU" dirty="0" err="1" smtClean="0"/>
              <a:t>гипоперфузии</a:t>
            </a:r>
            <a:r>
              <a:rPr lang="ru-RU" dirty="0" smtClean="0"/>
              <a:t> органов и тканей, несмотря на адекватное давление заполнения желудочков сердца (сохраняющееся после коррекции </a:t>
            </a:r>
            <a:r>
              <a:rPr lang="ru-RU" dirty="0" err="1" smtClean="0"/>
              <a:t>преднагрузки</a:t>
            </a:r>
            <a:r>
              <a:rPr lang="ru-RU" dirty="0" smtClean="0"/>
              <a:t> с устранением </a:t>
            </a:r>
            <a:r>
              <a:rPr lang="ru-RU" dirty="0" err="1" smtClean="0"/>
              <a:t>гиповолемии</a:t>
            </a:r>
            <a:r>
              <a:rPr lang="ru-RU" dirty="0" smtClean="0"/>
              <a:t>) и отсутствие серьезных нарушений сердечного ритма. Причина: низкий СВ.</a:t>
            </a:r>
          </a:p>
          <a:p>
            <a:r>
              <a:rPr lang="ru-RU" b="1" i="1" dirty="0" smtClean="0"/>
              <a:t>ОСН с высоким сердечным выбросом </a:t>
            </a:r>
            <a:r>
              <a:rPr lang="ru-RU" dirty="0" smtClean="0"/>
              <a:t>(ESC-5) характеризуется высоким сердечным выбросом, обычно с тахикардией, теплыми конечностями, застоем легких и иногда пониженным АД, как при септическом шоке. Основные причины — септический шок, тиреотоксикоз, анемия, болезнь </a:t>
            </a:r>
            <a:r>
              <a:rPr lang="ru-RU" dirty="0" err="1" smtClean="0"/>
              <a:t>Педжета</a:t>
            </a:r>
            <a:r>
              <a:rPr lang="ru-RU" dirty="0" smtClean="0"/>
              <a:t> и лечение катехоламинами.</a:t>
            </a:r>
          </a:p>
          <a:p>
            <a:r>
              <a:rPr lang="ru-RU" dirty="0" smtClean="0"/>
              <a:t> </a:t>
            </a:r>
            <a:r>
              <a:rPr lang="ru-RU" b="1" i="1" dirty="0" smtClean="0"/>
              <a:t>Изолированная правожелудочковая ОСН </a:t>
            </a:r>
            <a:r>
              <a:rPr lang="ru-RU" dirty="0" smtClean="0"/>
              <a:t>(ESC-6)— вариант ОСН с преимущественной дисфункцией правого желудочка. Может возникать как из-за непосредственного повреждения правого желудочка(например, при ишемическом некрозе — инфаркте правого желудочка), так и в ответ на выраженное повышение давления в легочной артерии </a:t>
            </a:r>
            <a:r>
              <a:rPr lang="ru-RU" smtClean="0"/>
              <a:t>при различных </a:t>
            </a:r>
            <a:r>
              <a:rPr lang="ru-RU" dirty="0" smtClean="0"/>
              <a:t>заболеваниях (эмболия легочных артерий, пневмония, обострение ХОБЛ или бронхиальной астмы и другие). 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Классификация ОСН по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Killip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522413" y="1828800"/>
          <a:ext cx="9601200" cy="42976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619671"/>
                <a:gridCol w="7981529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Класс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Признаки</a:t>
                      </a:r>
                      <a:endParaRPr lang="ru-RU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Bef>
                          <a:spcPts val="1400"/>
                        </a:spcBef>
                        <a:spcAft>
                          <a:spcPts val="1400"/>
                        </a:spcAft>
                      </a:pPr>
                      <a:r>
                        <a:rPr lang="ru-RU" sz="2800" dirty="0">
                          <a:latin typeface="Calibri"/>
                          <a:ea typeface="Times New Roman"/>
                          <a:cs typeface="Times New Roman"/>
                        </a:rPr>
                        <a:t>Нет признаков сердечной недостаточности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II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Bef>
                          <a:spcPts val="1400"/>
                        </a:spcBef>
                        <a:spcAft>
                          <a:spcPts val="1400"/>
                        </a:spcAft>
                      </a:pPr>
                      <a:r>
                        <a:rPr lang="ru-RU" sz="2800" dirty="0">
                          <a:latin typeface="Calibri"/>
                          <a:ea typeface="Times New Roman"/>
                          <a:cs typeface="Times New Roman"/>
                        </a:rPr>
                        <a:t>Влажные хрипы, занимающие &lt;50% легочных полей, </a:t>
                      </a:r>
                      <a:r>
                        <a:rPr lang="en-US" sz="2800" dirty="0">
                          <a:latin typeface="Calibri"/>
                          <a:ea typeface="Times New Roman"/>
                          <a:cs typeface="Times New Roman"/>
                        </a:rPr>
                        <a:t>III</a:t>
                      </a:r>
                      <a:r>
                        <a:rPr lang="ru-RU" sz="2800" dirty="0">
                          <a:latin typeface="Calibri"/>
                          <a:ea typeface="Times New Roman"/>
                          <a:cs typeface="Times New Roman"/>
                        </a:rPr>
                        <a:t> тон, венозная гипертензия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III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Bef>
                          <a:spcPts val="1400"/>
                        </a:spcBef>
                        <a:spcAft>
                          <a:spcPts val="1400"/>
                        </a:spcAft>
                      </a:pPr>
                      <a:r>
                        <a:rPr lang="ru-RU" sz="2800" dirty="0">
                          <a:latin typeface="Calibri"/>
                          <a:ea typeface="Times New Roman"/>
                          <a:cs typeface="Times New Roman"/>
                        </a:rPr>
                        <a:t>Отек легких (влажные хрипы, занимающие &gt;50% легочных полей)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IV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Bef>
                          <a:spcPts val="1400"/>
                        </a:spcBef>
                        <a:spcAft>
                          <a:spcPts val="1400"/>
                        </a:spcAft>
                      </a:pPr>
                      <a:r>
                        <a:rPr lang="ru-RU" sz="2800" dirty="0" err="1">
                          <a:latin typeface="Calibri"/>
                          <a:ea typeface="Times New Roman"/>
                          <a:cs typeface="Times New Roman"/>
                        </a:rPr>
                        <a:t>Кардиогенный</a:t>
                      </a:r>
                      <a:r>
                        <a:rPr lang="ru-RU" sz="2800" dirty="0">
                          <a:latin typeface="Calibri"/>
                          <a:ea typeface="Times New Roman"/>
                          <a:cs typeface="Times New Roman"/>
                        </a:rPr>
                        <a:t> шок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      Классификация ОСН по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J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Forrester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522413" y="1828800"/>
          <a:ext cx="9601200" cy="49377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331639"/>
                <a:gridCol w="1944216"/>
                <a:gridCol w="2304256"/>
                <a:gridCol w="4021089"/>
              </a:tblGrid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MS Mincho"/>
                          <a:cs typeface="Times New Roman"/>
                        </a:rPr>
                        <a:t>Класс</a:t>
                      </a:r>
                      <a:endParaRPr lang="ru-RU" sz="2400" dirty="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latin typeface="Times New Roman"/>
                          <a:ea typeface="MS Mincho"/>
                          <a:cs typeface="Times New Roman"/>
                        </a:rPr>
                        <a:t>ДЗЛА (мм рт. ст.)</a:t>
                      </a:r>
                      <a:endParaRPr lang="ru-RU" sz="240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MS Mincho"/>
                          <a:cs typeface="Times New Roman"/>
                        </a:rPr>
                        <a:t>СИ (л</a:t>
                      </a:r>
                      <a:r>
                        <a:rPr lang="en-US" sz="2400" b="1" dirty="0">
                          <a:latin typeface="Times New Roman"/>
                          <a:ea typeface="MS Mincho"/>
                          <a:cs typeface="Times New Roman"/>
                        </a:rPr>
                        <a:t>/</a:t>
                      </a:r>
                      <a:r>
                        <a:rPr lang="ru-RU" sz="2400" b="1" dirty="0">
                          <a:latin typeface="Times New Roman"/>
                          <a:ea typeface="MS Mincho"/>
                          <a:cs typeface="Times New Roman"/>
                        </a:rPr>
                        <a:t>мин</a:t>
                      </a:r>
                      <a:r>
                        <a:rPr lang="en-US" sz="2400" b="1" dirty="0">
                          <a:latin typeface="Times New Roman"/>
                          <a:ea typeface="MS Mincho"/>
                          <a:cs typeface="Times New Roman"/>
                        </a:rPr>
                        <a:t>/</a:t>
                      </a:r>
                      <a:r>
                        <a:rPr lang="ru-RU" sz="2400" b="1" dirty="0">
                          <a:latin typeface="Times New Roman"/>
                          <a:ea typeface="MS Mincho"/>
                          <a:cs typeface="Times New Roman"/>
                        </a:rPr>
                        <a:t>м</a:t>
                      </a:r>
                      <a:r>
                        <a:rPr lang="ru-RU" sz="2400" b="1" baseline="30000" dirty="0">
                          <a:latin typeface="Times New Roman"/>
                          <a:ea typeface="MS Mincho"/>
                          <a:cs typeface="Times New Roman"/>
                        </a:rPr>
                        <a:t>2</a:t>
                      </a:r>
                      <a:r>
                        <a:rPr lang="ru-RU" sz="2400" b="1" dirty="0">
                          <a:latin typeface="Times New Roman"/>
                          <a:ea typeface="MS Mincho"/>
                          <a:cs typeface="Times New Roman"/>
                        </a:rPr>
                        <a:t>)</a:t>
                      </a:r>
                      <a:endParaRPr lang="ru-RU" sz="2400" dirty="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MS Mincho"/>
                          <a:cs typeface="Times New Roman"/>
                        </a:rPr>
                        <a:t>Клинические проявления</a:t>
                      </a:r>
                      <a:endParaRPr lang="ru-RU" sz="2400" dirty="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Times New Roman"/>
                          <a:ea typeface="MS Mincho"/>
                          <a:cs typeface="Times New Roman"/>
                        </a:rPr>
                        <a:t>     1</a:t>
                      </a:r>
                      <a:endParaRPr lang="ru-RU" sz="2400" dirty="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Bef>
                          <a:spcPts val="1400"/>
                        </a:spcBef>
                        <a:spcAft>
                          <a:spcPts val="1400"/>
                        </a:spcAft>
                      </a:pPr>
                      <a:r>
                        <a:rPr lang="en-US" sz="2400">
                          <a:latin typeface="Calibri"/>
                          <a:ea typeface="Times New Roman"/>
                          <a:cs typeface="Times New Roman"/>
                        </a:rPr>
                        <a:t>&lt;18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Bef>
                          <a:spcPts val="1400"/>
                        </a:spcBef>
                        <a:spcAft>
                          <a:spcPts val="1400"/>
                        </a:spcAft>
                      </a:pPr>
                      <a:r>
                        <a:rPr lang="en-US" sz="2400" dirty="0">
                          <a:latin typeface="Calibri"/>
                          <a:ea typeface="Times New Roman"/>
                          <a:cs typeface="Times New Roman"/>
                        </a:rPr>
                        <a:t>&gt;2,2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Bef>
                          <a:spcPts val="53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MS Mincho"/>
                          <a:cs typeface="Times New Roman"/>
                        </a:rPr>
                        <a:t>Норма</a:t>
                      </a:r>
                      <a:endParaRPr lang="ru-RU" sz="2400" dirty="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Times New Roman"/>
                          <a:ea typeface="MS Mincho"/>
                          <a:cs typeface="Times New Roman"/>
                        </a:rPr>
                        <a:t>     2</a:t>
                      </a:r>
                      <a:endParaRPr lang="ru-RU" sz="2400" dirty="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Bef>
                          <a:spcPts val="1400"/>
                        </a:spcBef>
                        <a:spcAft>
                          <a:spcPts val="1400"/>
                        </a:spcAft>
                      </a:pPr>
                      <a:r>
                        <a:rPr lang="en-US" sz="2400" dirty="0">
                          <a:latin typeface="Calibri"/>
                          <a:ea typeface="Times New Roman"/>
                          <a:cs typeface="Times New Roman"/>
                        </a:rPr>
                        <a:t>&gt;18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Bef>
                          <a:spcPts val="1400"/>
                        </a:spcBef>
                        <a:spcAft>
                          <a:spcPts val="1400"/>
                        </a:spcAft>
                      </a:pPr>
                      <a:r>
                        <a:rPr lang="en-US" sz="2400">
                          <a:latin typeface="Calibri"/>
                          <a:ea typeface="Times New Roman"/>
                          <a:cs typeface="Times New Roman"/>
                        </a:rPr>
                        <a:t>&gt;2,2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Bef>
                          <a:spcPts val="530"/>
                        </a:spcBef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MS Mincho"/>
                          <a:cs typeface="Times New Roman"/>
                        </a:rPr>
                        <a:t>Застой в легких</a:t>
                      </a:r>
                      <a:endParaRPr lang="ru-RU" sz="240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Times New Roman"/>
                          <a:ea typeface="MS Mincho"/>
                          <a:cs typeface="Times New Roman"/>
                        </a:rPr>
                        <a:t>     3</a:t>
                      </a:r>
                      <a:endParaRPr lang="ru-RU" sz="2400" dirty="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Bef>
                          <a:spcPts val="1400"/>
                        </a:spcBef>
                        <a:spcAft>
                          <a:spcPts val="1400"/>
                        </a:spcAft>
                      </a:pPr>
                      <a:r>
                        <a:rPr lang="en-US" sz="2400" dirty="0">
                          <a:latin typeface="Calibri"/>
                          <a:ea typeface="Times New Roman"/>
                          <a:cs typeface="Times New Roman"/>
                        </a:rPr>
                        <a:t>&lt;18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Bef>
                          <a:spcPts val="1400"/>
                        </a:spcBef>
                        <a:spcAft>
                          <a:spcPts val="1400"/>
                        </a:spcAft>
                      </a:pPr>
                      <a:r>
                        <a:rPr lang="en-US" sz="2400" dirty="0">
                          <a:latin typeface="Calibri"/>
                          <a:ea typeface="Times New Roman"/>
                          <a:cs typeface="Times New Roman"/>
                        </a:rPr>
                        <a:t>&lt;2,2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Bef>
                          <a:spcPts val="53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 err="1">
                          <a:latin typeface="Times New Roman"/>
                          <a:ea typeface="MS Mincho"/>
                          <a:cs typeface="Times New Roman"/>
                        </a:rPr>
                        <a:t>Гиповолемия</a:t>
                      </a:r>
                      <a:r>
                        <a:rPr lang="ru-RU" sz="2400" dirty="0">
                          <a:latin typeface="Times New Roman"/>
                          <a:ea typeface="MS Mincho"/>
                          <a:cs typeface="Times New Roman"/>
                        </a:rPr>
                        <a:t> Недостаточность ПЖ Дилатация </a:t>
                      </a:r>
                      <a:r>
                        <a:rPr lang="ru-RU" sz="2400" dirty="0" err="1">
                          <a:latin typeface="Times New Roman"/>
                          <a:ea typeface="MS Mincho"/>
                          <a:cs typeface="Times New Roman"/>
                        </a:rPr>
                        <a:t>артериол</a:t>
                      </a:r>
                      <a:endParaRPr lang="ru-RU" sz="2400" dirty="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Times New Roman"/>
                          <a:ea typeface="MS Mincho"/>
                          <a:cs typeface="Times New Roman"/>
                        </a:rPr>
                        <a:t>    4</a:t>
                      </a:r>
                      <a:endParaRPr lang="ru-RU" sz="2400" dirty="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Bef>
                          <a:spcPts val="1400"/>
                        </a:spcBef>
                        <a:spcAft>
                          <a:spcPts val="1400"/>
                        </a:spcAft>
                      </a:pPr>
                      <a:r>
                        <a:rPr lang="en-US" sz="2400">
                          <a:latin typeface="Calibri"/>
                          <a:ea typeface="Times New Roman"/>
                          <a:cs typeface="Times New Roman"/>
                        </a:rPr>
                        <a:t>&gt;18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Bef>
                          <a:spcPts val="1400"/>
                        </a:spcBef>
                        <a:spcAft>
                          <a:spcPts val="1400"/>
                        </a:spcAft>
                      </a:pPr>
                      <a:r>
                        <a:rPr lang="en-US" sz="2400" dirty="0">
                          <a:latin typeface="Calibri"/>
                          <a:ea typeface="Times New Roman"/>
                          <a:cs typeface="Times New Roman"/>
                        </a:rPr>
                        <a:t>&lt;2,2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Bef>
                          <a:spcPts val="53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MS Mincho"/>
                          <a:cs typeface="Times New Roman"/>
                        </a:rPr>
                        <a:t>Недостаточность ЛЖ </a:t>
                      </a:r>
                      <a:r>
                        <a:rPr lang="ru-RU" sz="2400" dirty="0" err="1">
                          <a:latin typeface="Times New Roman"/>
                          <a:ea typeface="MS Mincho"/>
                          <a:cs typeface="Times New Roman"/>
                        </a:rPr>
                        <a:t>Кардиогенный</a:t>
                      </a:r>
                      <a:r>
                        <a:rPr lang="ru-RU" sz="2400" dirty="0">
                          <a:latin typeface="Times New Roman"/>
                          <a:ea typeface="MS Mincho"/>
                          <a:cs typeface="Times New Roman"/>
                        </a:rPr>
                        <a:t> шок</a:t>
                      </a:r>
                      <a:endParaRPr lang="ru-RU" sz="2400" dirty="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                  Диагностика ОСН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Анамнез, клиника, </a:t>
            </a:r>
            <a:r>
              <a:rPr lang="ru-RU" sz="2400" dirty="0" err="1" smtClean="0">
                <a:solidFill>
                  <a:srgbClr val="FF0000"/>
                </a:solidFill>
              </a:rPr>
              <a:t>физикальные</a:t>
            </a:r>
            <a:r>
              <a:rPr lang="ru-RU" sz="2400" dirty="0" smtClean="0">
                <a:solidFill>
                  <a:srgbClr val="FF0000"/>
                </a:solidFill>
              </a:rPr>
              <a:t> данные</a:t>
            </a:r>
          </a:p>
          <a:p>
            <a:r>
              <a:rPr lang="ru-RU" dirty="0" smtClean="0"/>
              <a:t>ЭКГ в 12-ти отведениях                      [класс </a:t>
            </a:r>
            <a:r>
              <a:rPr lang="en-US" dirty="0" smtClean="0"/>
              <a:t>I</a:t>
            </a:r>
            <a:r>
              <a:rPr lang="ru-RU" dirty="0" smtClean="0"/>
              <a:t>, степень доказанности С]. </a:t>
            </a:r>
          </a:p>
          <a:p>
            <a:r>
              <a:rPr lang="ru-RU" dirty="0" smtClean="0"/>
              <a:t>Рентгенография грудной клетки     [класс </a:t>
            </a:r>
            <a:r>
              <a:rPr lang="en-US" dirty="0" smtClean="0"/>
              <a:t>I</a:t>
            </a:r>
            <a:r>
              <a:rPr lang="ru-RU" dirty="0" smtClean="0"/>
              <a:t>, степень доказанности С]. </a:t>
            </a:r>
          </a:p>
          <a:p>
            <a:r>
              <a:rPr lang="ru-RU" dirty="0" err="1" smtClean="0"/>
              <a:t>Трансторакальная</a:t>
            </a:r>
            <a:r>
              <a:rPr lang="ru-RU" dirty="0" smtClean="0"/>
              <a:t>  </a:t>
            </a:r>
            <a:r>
              <a:rPr lang="ru-RU" dirty="0" err="1" smtClean="0"/>
              <a:t>ЭхоКГ</a:t>
            </a:r>
            <a:r>
              <a:rPr lang="ru-RU" dirty="0" smtClean="0"/>
              <a:t>                  [класс </a:t>
            </a:r>
            <a:r>
              <a:rPr lang="en-US" dirty="0" smtClean="0"/>
              <a:t>I</a:t>
            </a:r>
            <a:r>
              <a:rPr lang="ru-RU" dirty="0" smtClean="0"/>
              <a:t>, степень доказанности С].</a:t>
            </a:r>
          </a:p>
          <a:p>
            <a:r>
              <a:rPr lang="ru-RU" dirty="0" smtClean="0"/>
              <a:t>Определение насыщения крови О2 [класс </a:t>
            </a:r>
            <a:r>
              <a:rPr lang="en-US" dirty="0" smtClean="0"/>
              <a:t>I</a:t>
            </a:r>
            <a:r>
              <a:rPr lang="ru-RU" dirty="0" smtClean="0"/>
              <a:t>, степень доказанности С].</a:t>
            </a:r>
          </a:p>
          <a:p>
            <a:r>
              <a:rPr lang="ru-RU" dirty="0" err="1" smtClean="0">
                <a:solidFill>
                  <a:srgbClr val="FF0000"/>
                </a:solidFill>
              </a:rPr>
              <a:t>Опр-е</a:t>
            </a:r>
            <a:r>
              <a:rPr lang="ru-RU" dirty="0" smtClean="0">
                <a:solidFill>
                  <a:srgbClr val="FF0000"/>
                </a:solidFill>
              </a:rPr>
              <a:t>  </a:t>
            </a:r>
            <a:r>
              <a:rPr lang="ru-RU" dirty="0" err="1" smtClean="0">
                <a:solidFill>
                  <a:srgbClr val="FF0000"/>
                </a:solidFill>
              </a:rPr>
              <a:t>тропонинов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T</a:t>
            </a:r>
            <a:r>
              <a:rPr lang="ru-RU" dirty="0" smtClean="0">
                <a:solidFill>
                  <a:srgbClr val="FF0000"/>
                </a:solidFill>
              </a:rPr>
              <a:t> или </a:t>
            </a:r>
            <a:r>
              <a:rPr lang="en-US" dirty="0" smtClean="0">
                <a:solidFill>
                  <a:srgbClr val="FF0000"/>
                </a:solidFill>
              </a:rPr>
              <a:t>I</a:t>
            </a:r>
            <a:r>
              <a:rPr lang="ru-RU" dirty="0" smtClean="0">
                <a:solidFill>
                  <a:srgbClr val="FF0000"/>
                </a:solidFill>
              </a:rPr>
              <a:t> в крови  [класс </a:t>
            </a:r>
            <a:r>
              <a:rPr lang="en-US" dirty="0" smtClean="0">
                <a:solidFill>
                  <a:srgbClr val="FF0000"/>
                </a:solidFill>
              </a:rPr>
              <a:t>I</a:t>
            </a:r>
            <a:r>
              <a:rPr lang="ru-RU" dirty="0" smtClean="0">
                <a:solidFill>
                  <a:srgbClr val="FF0000"/>
                </a:solidFill>
              </a:rPr>
              <a:t>, степень доказанности А].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(</a:t>
            </a:r>
            <a:r>
              <a:rPr lang="en-US" dirty="0" smtClean="0">
                <a:solidFill>
                  <a:srgbClr val="FF0000"/>
                </a:solidFill>
              </a:rPr>
              <a:t>BNP</a:t>
            </a:r>
            <a:r>
              <a:rPr lang="ru-RU" dirty="0" smtClean="0">
                <a:solidFill>
                  <a:srgbClr val="FF0000"/>
                </a:solidFill>
              </a:rPr>
              <a:t>), (</a:t>
            </a:r>
            <a:r>
              <a:rPr lang="en-US" dirty="0" smtClean="0">
                <a:solidFill>
                  <a:srgbClr val="FF0000"/>
                </a:solidFill>
              </a:rPr>
              <a:t>NT</a:t>
            </a:r>
            <a:r>
              <a:rPr lang="ru-RU" dirty="0" smtClean="0">
                <a:solidFill>
                  <a:srgbClr val="FF0000"/>
                </a:solidFill>
              </a:rPr>
              <a:t>-</a:t>
            </a:r>
            <a:r>
              <a:rPr lang="en-US" dirty="0" err="1" smtClean="0">
                <a:solidFill>
                  <a:srgbClr val="FF0000"/>
                </a:solidFill>
              </a:rPr>
              <a:t>proBNP</a:t>
            </a:r>
            <a:r>
              <a:rPr lang="ru-RU" dirty="0" smtClean="0">
                <a:solidFill>
                  <a:srgbClr val="FF0000"/>
                </a:solidFill>
              </a:rPr>
              <a:t>)                             [класс </a:t>
            </a:r>
            <a:r>
              <a:rPr lang="en-US" dirty="0" smtClean="0">
                <a:solidFill>
                  <a:srgbClr val="FF0000"/>
                </a:solidFill>
              </a:rPr>
              <a:t>I</a:t>
            </a:r>
            <a:r>
              <a:rPr lang="ru-RU" dirty="0" smtClean="0">
                <a:solidFill>
                  <a:srgbClr val="FF0000"/>
                </a:solidFill>
              </a:rPr>
              <a:t>, степень доказанности А].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1924" y="476672"/>
            <a:ext cx="8963194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1924" y="3501008"/>
            <a:ext cx="7820769" cy="1270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01924" y="4725144"/>
            <a:ext cx="784887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                Диагностика ОСН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Биохимия крови: АЛТ, АСТ, К+, </a:t>
            </a:r>
            <a:r>
              <a:rPr lang="en-US" dirty="0" smtClean="0"/>
              <a:t>Na</a:t>
            </a:r>
            <a:r>
              <a:rPr lang="ru-RU" dirty="0" smtClean="0"/>
              <a:t>+, </a:t>
            </a:r>
            <a:r>
              <a:rPr lang="ru-RU" dirty="0" err="1" smtClean="0"/>
              <a:t>креатинин</a:t>
            </a:r>
            <a:r>
              <a:rPr lang="ru-RU" dirty="0" smtClean="0"/>
              <a:t>, СКФ, билирубин, глюкоза, </a:t>
            </a:r>
          </a:p>
          <a:p>
            <a:r>
              <a:rPr lang="ru-RU" dirty="0" smtClean="0"/>
              <a:t>ТТГ при впервые возникшей ОСН   [класс </a:t>
            </a:r>
            <a:r>
              <a:rPr lang="en-US" dirty="0" smtClean="0"/>
              <a:t>I</a:t>
            </a:r>
            <a:r>
              <a:rPr lang="ru-RU" dirty="0" smtClean="0"/>
              <a:t>, степень доказанности С].</a:t>
            </a:r>
          </a:p>
          <a:p>
            <a:r>
              <a:rPr lang="ru-RU" dirty="0" smtClean="0"/>
              <a:t>Газы крови, </a:t>
            </a:r>
            <a:r>
              <a:rPr lang="ru-RU" dirty="0" err="1" smtClean="0"/>
              <a:t>лактат</a:t>
            </a:r>
            <a:r>
              <a:rPr lang="ru-RU" dirty="0" smtClean="0"/>
              <a:t>,  ОАК                    [класс </a:t>
            </a:r>
            <a:r>
              <a:rPr lang="en-US" dirty="0" err="1" smtClean="0"/>
              <a:t>IIa</a:t>
            </a:r>
            <a:r>
              <a:rPr lang="ru-RU" dirty="0" smtClean="0"/>
              <a:t>, степень доказанности С]. </a:t>
            </a:r>
          </a:p>
          <a:p>
            <a:r>
              <a:rPr lang="ru-RU" dirty="0" smtClean="0"/>
              <a:t>Ультразвуковое исследование брюшной полости для выявления признаков венозного застоя (расширение нижней полой вены, увеличение печени, асцит.</a:t>
            </a:r>
          </a:p>
          <a:p>
            <a:pPr lvl="0"/>
            <a:r>
              <a:rPr lang="ru-RU" dirty="0" err="1" smtClean="0"/>
              <a:t>Трансторакальное</a:t>
            </a:r>
            <a:r>
              <a:rPr lang="ru-RU" dirty="0" smtClean="0"/>
              <a:t> ультразвуковое исследование легких может использоваться для быстрого выявления признаков интерстициального отека (при наличии соответствующего опыта) и гидроторакса.</a:t>
            </a:r>
          </a:p>
          <a:p>
            <a:pPr lvl="0"/>
            <a:r>
              <a:rPr lang="ru-RU" u="sng" dirty="0" smtClean="0"/>
              <a:t>При подозрении на ТЭЛА определение концентрации </a:t>
            </a:r>
            <a:r>
              <a:rPr lang="ru-RU" u="sng" dirty="0" err="1" smtClean="0"/>
              <a:t>Д-димера</a:t>
            </a:r>
            <a:r>
              <a:rPr lang="ru-RU" u="sng" dirty="0" smtClean="0"/>
              <a:t> в крови</a:t>
            </a: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7908" y="188640"/>
            <a:ext cx="9601200" cy="140364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Клиническая шкала оценки вероятности ОСН.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125860" y="1268760"/>
          <a:ext cx="9601200" cy="534111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164287"/>
                <a:gridCol w="2436913"/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400"/>
                        </a:spcBef>
                        <a:spcAft>
                          <a:spcPts val="1400"/>
                        </a:spcAft>
                      </a:pPr>
                      <a:r>
                        <a:rPr lang="ru-RU" sz="1800" b="1" dirty="0" smtClean="0">
                          <a:latin typeface="Cambria"/>
                          <a:ea typeface="Times New Roman"/>
                        </a:rPr>
                        <a:t>                               Предиктор</a:t>
                      </a:r>
                      <a:endParaRPr lang="ru-RU" sz="1800" dirty="0">
                        <a:latin typeface="Cambria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400"/>
                        </a:spcBef>
                        <a:spcAft>
                          <a:spcPts val="1400"/>
                        </a:spcAft>
                      </a:pPr>
                      <a:r>
                        <a:rPr lang="ru-RU" sz="1800" b="1">
                          <a:latin typeface="Cambria"/>
                          <a:ea typeface="Times New Roman"/>
                        </a:rPr>
                        <a:t>Балл</a:t>
                      </a:r>
                      <a:endParaRPr lang="ru-RU" sz="1800">
                        <a:latin typeface="Cambria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400"/>
                        </a:spcBef>
                        <a:spcAft>
                          <a:spcPts val="1400"/>
                        </a:spcAft>
                      </a:pPr>
                      <a:r>
                        <a:rPr lang="ru-RU" sz="1800" dirty="0">
                          <a:latin typeface="Cambria"/>
                          <a:ea typeface="Times New Roman"/>
                        </a:rPr>
                        <a:t>Возраст </a:t>
                      </a:r>
                      <a:r>
                        <a:rPr lang="en-US" sz="1800" dirty="0">
                          <a:latin typeface="Cambria"/>
                          <a:ea typeface="Times New Roman"/>
                        </a:rPr>
                        <a:t>&gt;75</a:t>
                      </a:r>
                      <a:r>
                        <a:rPr lang="ru-RU" sz="1800" dirty="0">
                          <a:latin typeface="Cambria"/>
                          <a:ea typeface="Times New Roman"/>
                        </a:rPr>
                        <a:t> лет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400"/>
                        </a:spcBef>
                        <a:spcAft>
                          <a:spcPts val="1400"/>
                        </a:spcAft>
                      </a:pPr>
                      <a:r>
                        <a:rPr lang="ru-RU" sz="1800">
                          <a:latin typeface="Cambria"/>
                          <a:ea typeface="Times New Roman"/>
                        </a:rPr>
                        <a:t>1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400"/>
                        </a:spcBef>
                        <a:spcAft>
                          <a:spcPts val="1400"/>
                        </a:spcAft>
                      </a:pPr>
                      <a:r>
                        <a:rPr lang="ru-RU" sz="1800" dirty="0" err="1">
                          <a:latin typeface="Cambria"/>
                          <a:ea typeface="Times New Roman"/>
                        </a:rPr>
                        <a:t>Ортопноэ</a:t>
                      </a:r>
                      <a:endParaRPr lang="ru-RU" sz="1800" dirty="0">
                        <a:latin typeface="Cambria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400"/>
                        </a:spcBef>
                        <a:spcAft>
                          <a:spcPts val="1400"/>
                        </a:spcAft>
                      </a:pPr>
                      <a:r>
                        <a:rPr lang="ru-RU" sz="1800">
                          <a:latin typeface="Cambria"/>
                          <a:ea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400"/>
                        </a:spcBef>
                        <a:spcAft>
                          <a:spcPts val="1400"/>
                        </a:spcAft>
                      </a:pPr>
                      <a:r>
                        <a:rPr lang="ru-RU" sz="1800" dirty="0">
                          <a:latin typeface="Cambria"/>
                          <a:ea typeface="Times New Roman"/>
                        </a:rPr>
                        <a:t>Отсутствие кашля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400"/>
                        </a:spcBef>
                        <a:spcAft>
                          <a:spcPts val="1400"/>
                        </a:spcAft>
                      </a:pPr>
                      <a:r>
                        <a:rPr lang="ru-RU" sz="1800">
                          <a:latin typeface="Cambria"/>
                          <a:ea typeface="Times New Roman"/>
                        </a:rPr>
                        <a:t>1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400"/>
                        </a:spcBef>
                        <a:spcAft>
                          <a:spcPts val="1400"/>
                        </a:spcAft>
                      </a:pPr>
                      <a:r>
                        <a:rPr lang="ru-RU" sz="1800" dirty="0">
                          <a:latin typeface="Cambria"/>
                          <a:ea typeface="Times New Roman"/>
                        </a:rPr>
                        <a:t>Использование петлевых </a:t>
                      </a:r>
                      <a:r>
                        <a:rPr lang="ru-RU" sz="1800" dirty="0" err="1">
                          <a:latin typeface="Cambria"/>
                          <a:ea typeface="Times New Roman"/>
                        </a:rPr>
                        <a:t>диуретиков</a:t>
                      </a:r>
                      <a:r>
                        <a:rPr lang="ru-RU" sz="1800" dirty="0">
                          <a:latin typeface="Cambria"/>
                          <a:ea typeface="Times New Roman"/>
                        </a:rPr>
                        <a:t> до поступления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400"/>
                        </a:spcBef>
                        <a:spcAft>
                          <a:spcPts val="1400"/>
                        </a:spcAft>
                      </a:pPr>
                      <a:r>
                        <a:rPr lang="ru-RU" sz="1800" dirty="0">
                          <a:latin typeface="Cambria"/>
                          <a:ea typeface="Times New Roman"/>
                        </a:rPr>
                        <a:t>1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400"/>
                        </a:spcBef>
                        <a:spcAft>
                          <a:spcPts val="1400"/>
                        </a:spcAft>
                      </a:pPr>
                      <a:r>
                        <a:rPr lang="ru-RU" sz="1800" dirty="0">
                          <a:latin typeface="Cambria"/>
                          <a:ea typeface="Times New Roman"/>
                        </a:rPr>
                        <a:t>Хрипы в легких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400"/>
                        </a:spcBef>
                        <a:spcAft>
                          <a:spcPts val="1400"/>
                        </a:spcAft>
                      </a:pPr>
                      <a:r>
                        <a:rPr lang="ru-RU" sz="1800">
                          <a:latin typeface="Cambria"/>
                          <a:ea typeface="Times New Roman"/>
                        </a:rPr>
                        <a:t>1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400"/>
                        </a:spcBef>
                        <a:spcAft>
                          <a:spcPts val="1400"/>
                        </a:spcAft>
                      </a:pPr>
                      <a:r>
                        <a:rPr lang="ru-RU" sz="1800" dirty="0">
                          <a:latin typeface="Cambria"/>
                          <a:ea typeface="Times New Roman"/>
                        </a:rPr>
                        <a:t>Отсутствие лихорадки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400"/>
                        </a:spcBef>
                        <a:spcAft>
                          <a:spcPts val="1400"/>
                        </a:spcAft>
                      </a:pPr>
                      <a:r>
                        <a:rPr lang="ru-RU" sz="1800">
                          <a:latin typeface="Cambria"/>
                          <a:ea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400"/>
                        </a:spcBef>
                        <a:spcAft>
                          <a:spcPts val="1400"/>
                        </a:spcAft>
                      </a:pPr>
                      <a:r>
                        <a:rPr lang="en-US" sz="1800" dirty="0">
                          <a:latin typeface="Cambria"/>
                          <a:ea typeface="Times New Roman"/>
                        </a:rPr>
                        <a:t>NT</a:t>
                      </a:r>
                      <a:r>
                        <a:rPr lang="ru-RU" sz="1800" dirty="0">
                          <a:latin typeface="Cambria"/>
                          <a:ea typeface="Times New Roman"/>
                        </a:rPr>
                        <a:t>-</a:t>
                      </a:r>
                      <a:r>
                        <a:rPr lang="en-US" sz="1800" dirty="0" err="1">
                          <a:latin typeface="Cambria"/>
                          <a:ea typeface="Times New Roman"/>
                        </a:rPr>
                        <a:t>proBNP</a:t>
                      </a:r>
                      <a:r>
                        <a:rPr lang="ru-RU" sz="1800" dirty="0">
                          <a:latin typeface="Cambria"/>
                          <a:ea typeface="Times New Roman"/>
                        </a:rPr>
                        <a:t> &gt;450 </a:t>
                      </a:r>
                      <a:r>
                        <a:rPr lang="ru-RU" sz="1800" dirty="0" err="1">
                          <a:latin typeface="Cambria"/>
                          <a:ea typeface="Times New Roman"/>
                        </a:rPr>
                        <a:t>пг</a:t>
                      </a:r>
                      <a:r>
                        <a:rPr lang="ru-RU" sz="1800" dirty="0">
                          <a:latin typeface="Cambria"/>
                          <a:ea typeface="Times New Roman"/>
                        </a:rPr>
                        <a:t>/мл у больных в возрасте &lt;50 лет и &gt;900 </a:t>
                      </a:r>
                      <a:r>
                        <a:rPr lang="ru-RU" sz="1800" dirty="0" err="1">
                          <a:latin typeface="Cambria"/>
                          <a:ea typeface="Times New Roman"/>
                        </a:rPr>
                        <a:t>пг</a:t>
                      </a:r>
                      <a:r>
                        <a:rPr lang="ru-RU" sz="1800" dirty="0">
                          <a:latin typeface="Cambria"/>
                          <a:ea typeface="Times New Roman"/>
                        </a:rPr>
                        <a:t>/мл у больных в возрасте &gt;50 лет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400"/>
                        </a:spcBef>
                        <a:spcAft>
                          <a:spcPts val="1400"/>
                        </a:spcAft>
                      </a:pPr>
                      <a:r>
                        <a:rPr lang="ru-RU" sz="1800">
                          <a:latin typeface="Cambria"/>
                          <a:ea typeface="Times New Roman"/>
                        </a:rPr>
                        <a:t>4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400"/>
                        </a:spcBef>
                        <a:spcAft>
                          <a:spcPts val="1400"/>
                        </a:spcAft>
                      </a:pPr>
                      <a:r>
                        <a:rPr lang="ru-RU" sz="1800" dirty="0">
                          <a:latin typeface="Cambria"/>
                          <a:ea typeface="Times New Roman"/>
                        </a:rPr>
                        <a:t>Интерстициальный отек легких на рентгенограмме грудной клетки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400"/>
                        </a:spcBef>
                        <a:spcAft>
                          <a:spcPts val="1400"/>
                        </a:spcAft>
                      </a:pPr>
                      <a:r>
                        <a:rPr lang="ru-RU" sz="1800">
                          <a:latin typeface="Cambria"/>
                          <a:ea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400"/>
                        </a:spcBef>
                        <a:spcAft>
                          <a:spcPts val="1400"/>
                        </a:spcAft>
                      </a:pPr>
                      <a:r>
                        <a:rPr lang="ru-RU" sz="1800" b="1" dirty="0">
                          <a:latin typeface="Cambria"/>
                          <a:ea typeface="Times New Roman"/>
                        </a:rPr>
                        <a:t>Вероятность сердечной недостаточности</a:t>
                      </a:r>
                      <a:endParaRPr lang="ru-RU" sz="1800" dirty="0">
                        <a:latin typeface="Cambria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400"/>
                        </a:spcBef>
                        <a:spcAft>
                          <a:spcPts val="1400"/>
                        </a:spcAft>
                      </a:pPr>
                      <a:r>
                        <a:rPr lang="ru-RU" sz="1800" b="1">
                          <a:latin typeface="Cambria"/>
                          <a:ea typeface="Times New Roman"/>
                        </a:rPr>
                        <a:t>Сумма</a:t>
                      </a:r>
                      <a:endParaRPr lang="ru-RU" sz="1800">
                        <a:latin typeface="Cambria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400"/>
                        </a:spcBef>
                        <a:spcAft>
                          <a:spcPts val="1400"/>
                        </a:spcAft>
                      </a:pPr>
                      <a:r>
                        <a:rPr lang="ru-RU" sz="1800">
                          <a:latin typeface="Cambria"/>
                          <a:ea typeface="Times New Roman"/>
                        </a:rPr>
                        <a:t>   Низкая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400"/>
                        </a:spcBef>
                        <a:spcAft>
                          <a:spcPts val="1400"/>
                        </a:spcAft>
                      </a:pPr>
                      <a:r>
                        <a:rPr lang="ru-RU" sz="1800" dirty="0">
                          <a:latin typeface="Cambria"/>
                          <a:ea typeface="Times New Roman"/>
                        </a:rPr>
                        <a:t>0-5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400"/>
                        </a:spcBef>
                        <a:spcAft>
                          <a:spcPts val="1400"/>
                        </a:spcAft>
                      </a:pPr>
                      <a:r>
                        <a:rPr lang="ru-RU" sz="1800">
                          <a:latin typeface="Cambria"/>
                          <a:ea typeface="Times New Roman"/>
                        </a:rPr>
                        <a:t>   промежуточная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400"/>
                        </a:spcBef>
                        <a:spcAft>
                          <a:spcPts val="1400"/>
                        </a:spcAft>
                      </a:pPr>
                      <a:r>
                        <a:rPr lang="ru-RU" sz="1800" dirty="0">
                          <a:latin typeface="Cambria"/>
                          <a:ea typeface="Times New Roman"/>
                        </a:rPr>
                        <a:t>6-8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400"/>
                        </a:spcBef>
                        <a:spcAft>
                          <a:spcPts val="1400"/>
                        </a:spcAft>
                      </a:pPr>
                      <a:r>
                        <a:rPr lang="ru-RU" sz="1800">
                          <a:latin typeface="Cambria"/>
                          <a:ea typeface="Times New Roman"/>
                        </a:rPr>
                        <a:t>   Средняя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400"/>
                        </a:spcBef>
                        <a:spcAft>
                          <a:spcPts val="1400"/>
                        </a:spcAft>
                      </a:pPr>
                      <a:r>
                        <a:rPr lang="ru-RU" sz="1800" dirty="0">
                          <a:latin typeface="Cambria"/>
                          <a:ea typeface="Times New Roman"/>
                        </a:rPr>
                        <a:t>9-14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Прогноз жизни больного с ОСН зависит</a:t>
            </a: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От длительности транспортировки больного с ОСН до стационара</a:t>
            </a:r>
          </a:p>
          <a:p>
            <a:r>
              <a:rPr lang="ru-RU" dirty="0" smtClean="0"/>
              <a:t>От выраженности поражения сердца и </a:t>
            </a:r>
            <a:r>
              <a:rPr lang="ru-RU" dirty="0" err="1" smtClean="0"/>
              <a:t>присутсвия</a:t>
            </a:r>
            <a:r>
              <a:rPr lang="ru-RU" dirty="0" smtClean="0"/>
              <a:t> симптомов декомпенсации до формирования настоящей ОСН</a:t>
            </a:r>
          </a:p>
          <a:p>
            <a:r>
              <a:rPr lang="ru-RU" dirty="0" smtClean="0"/>
              <a:t>От скорости нарастания острой декомпенсации</a:t>
            </a:r>
          </a:p>
          <a:p>
            <a:r>
              <a:rPr lang="ru-RU" dirty="0" smtClean="0"/>
              <a:t>От возраста</a:t>
            </a:r>
          </a:p>
          <a:p>
            <a:r>
              <a:rPr lang="ru-RU" dirty="0" smtClean="0"/>
              <a:t>От выраженности падения уровня  САД и повышения уровня ДАД</a:t>
            </a:r>
          </a:p>
          <a:p>
            <a:r>
              <a:rPr lang="ru-RU" dirty="0" smtClean="0"/>
              <a:t>От скорости формирования и нарастания тахикардии</a:t>
            </a:r>
          </a:p>
          <a:p>
            <a:r>
              <a:rPr lang="ru-RU" dirty="0" smtClean="0"/>
              <a:t>От наличия </a:t>
            </a:r>
            <a:r>
              <a:rPr lang="ru-RU" dirty="0" err="1" smtClean="0"/>
              <a:t>коморбидных</a:t>
            </a:r>
            <a:r>
              <a:rPr lang="ru-RU" dirty="0" smtClean="0"/>
              <a:t> состояний</a:t>
            </a:r>
          </a:p>
          <a:p>
            <a:r>
              <a:rPr lang="ru-RU" dirty="0" smtClean="0"/>
              <a:t>От наличия повреждения почек и печени</a:t>
            </a:r>
          </a:p>
          <a:p>
            <a:r>
              <a:rPr lang="ru-RU" dirty="0" smtClean="0"/>
              <a:t>И от скорости формирования острого почечного повреждения.</a:t>
            </a:r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 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Цели лечения ОСН в стационаре.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b="1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В стационарном отделении скорой медицинской помощи, блоке (палате, отделении) интенсивной терапии</a:t>
            </a:r>
            <a:endParaRPr lang="ru-RU" dirty="0" smtClean="0"/>
          </a:p>
          <a:p>
            <a:r>
              <a:rPr lang="ru-RU" dirty="0" smtClean="0"/>
              <a:t>Улучшение показателей гемодинамики и перфузии органов.</a:t>
            </a:r>
          </a:p>
          <a:p>
            <a:r>
              <a:rPr lang="ru-RU" dirty="0" smtClean="0"/>
              <a:t>Восстановление </a:t>
            </a:r>
            <a:r>
              <a:rPr lang="ru-RU" dirty="0" err="1" smtClean="0"/>
              <a:t>оксигенации</a:t>
            </a:r>
            <a:r>
              <a:rPr lang="ru-RU" dirty="0" smtClean="0"/>
              <a:t> крови.</a:t>
            </a:r>
          </a:p>
          <a:p>
            <a:r>
              <a:rPr lang="ru-RU" dirty="0" smtClean="0"/>
              <a:t>Уменьшение выраженности симптомов.</a:t>
            </a:r>
          </a:p>
          <a:p>
            <a:r>
              <a:rPr lang="ru-RU" dirty="0" smtClean="0"/>
              <a:t>Ограничение повреждения сердца и почек.</a:t>
            </a:r>
          </a:p>
          <a:p>
            <a:r>
              <a:rPr lang="ru-RU" dirty="0" smtClean="0"/>
              <a:t>Предупреждение тромбоэмболических осложнений.</a:t>
            </a:r>
          </a:p>
          <a:p>
            <a:r>
              <a:rPr lang="ru-RU" dirty="0" smtClean="0"/>
              <a:t>Минимизация времени пребывания в отделении интенсивного лечения.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8" name="CustomShape 1"/>
          <p:cNvSpPr/>
          <p:nvPr/>
        </p:nvSpPr>
        <p:spPr>
          <a:xfrm>
            <a:off x="609441" y="76320"/>
            <a:ext cx="11070236" cy="532440"/>
          </a:xfrm>
          <a:prstGeom prst="rect">
            <a:avLst/>
          </a:prstGeom>
          <a:gradFill>
            <a:gsLst>
              <a:gs pos="0">
                <a:srgbClr val="BA0066"/>
              </a:gs>
              <a:gs pos="50000">
                <a:srgbClr val="66008F"/>
              </a:gs>
              <a:gs pos="100000">
                <a:srgbClr val="BA0066"/>
              </a:gs>
            </a:gsLst>
            <a:lin ang="18900000"/>
          </a:gradFill>
          <a:ln w="3816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НАРУШЕНИЯ РИТМА 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79" name="CustomShape 2"/>
          <p:cNvSpPr/>
          <p:nvPr/>
        </p:nvSpPr>
        <p:spPr>
          <a:xfrm>
            <a:off x="609441" y="685800"/>
            <a:ext cx="11070236" cy="456120"/>
          </a:xfrm>
          <a:prstGeom prst="rect">
            <a:avLst/>
          </a:prstGeom>
          <a:gradFill>
            <a:gsLst>
              <a:gs pos="0">
                <a:srgbClr val="9900CC"/>
              </a:gs>
              <a:gs pos="50000">
                <a:srgbClr val="A886E0"/>
              </a:gs>
              <a:gs pos="100000">
                <a:srgbClr val="9900CC"/>
              </a:gs>
            </a:gsLst>
            <a:lin ang="18900000"/>
          </a:gradFill>
          <a:ln w="28440">
            <a:solidFill>
              <a:srgbClr val="FFCC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000" algn="ctr">
              <a:lnSpc>
                <a:spcPct val="85000"/>
              </a:lnSpc>
              <a:spcBef>
                <a:spcPts val="400"/>
              </a:spcBef>
            </a:pPr>
            <a:r>
              <a:rPr lang="ru-RU" sz="20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ГРУППЫ АРИТМИЙ ПРИ ИМ: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80" name="CustomShape 3"/>
          <p:cNvSpPr/>
          <p:nvPr/>
        </p:nvSpPr>
        <p:spPr>
          <a:xfrm>
            <a:off x="0" y="0"/>
            <a:ext cx="12187385" cy="4523040"/>
          </a:xfrm>
          <a:prstGeom prst="rect">
            <a:avLst/>
          </a:prstGeom>
          <a:noFill/>
          <a:ln w="28440">
            <a:solidFill>
              <a:schemeClr val="hlink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601"/>
              </a:spcBef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700"/>
              </a:spcBef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81" name="CustomShape 4"/>
          <p:cNvSpPr/>
          <p:nvPr/>
        </p:nvSpPr>
        <p:spPr>
          <a:xfrm>
            <a:off x="558575" y="1295280"/>
            <a:ext cx="11121103" cy="394560"/>
          </a:xfrm>
          <a:prstGeom prst="rect">
            <a:avLst/>
          </a:prstGeom>
          <a:blipFill>
            <a:blip r:embed="rId2" cstate="print"/>
            <a:tile/>
          </a:blipFill>
          <a:ln w="1260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lang="ru-RU" sz="2000" b="1" strike="noStrike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1. ЖИЗНЕОПАСНЫЕ АРИТМИИ :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82" name="CustomShape 5"/>
          <p:cNvSpPr/>
          <p:nvPr/>
        </p:nvSpPr>
        <p:spPr>
          <a:xfrm>
            <a:off x="558575" y="1901880"/>
            <a:ext cx="11070236" cy="1430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200" indent="-456120">
              <a:lnSpc>
                <a:spcPct val="100000"/>
              </a:lnSpc>
              <a:buClr>
                <a:srgbClr val="E5E5FF"/>
              </a:buClr>
              <a:buFont typeface="StarSymbol"/>
              <a:buAutoNum type="arabicPeriod"/>
            </a:pPr>
            <a:r>
              <a:rPr lang="ru-RU" sz="2200" b="1" i="1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Фибрилляция желудочков, 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456120">
              <a:lnSpc>
                <a:spcPct val="100000"/>
              </a:lnSpc>
              <a:buClr>
                <a:srgbClr val="E5E5FF"/>
              </a:buClr>
              <a:buFont typeface="StarSymbol"/>
              <a:buAutoNum type="arabicPeriod"/>
            </a:pPr>
            <a:r>
              <a:rPr lang="ru-RU" sz="2200" b="1" i="1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Желудочковая тахикардия, 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456120">
              <a:lnSpc>
                <a:spcPct val="100000"/>
              </a:lnSpc>
              <a:buClr>
                <a:srgbClr val="E5E5FF"/>
              </a:buClr>
              <a:buFont typeface="StarSymbol"/>
              <a:buAutoNum type="arabicPeriod"/>
            </a:pPr>
            <a:r>
              <a:rPr lang="ru-RU" sz="2200" b="1" i="1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Полная атриовентрикулярная  или СА блокада, 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456120">
              <a:lnSpc>
                <a:spcPct val="100000"/>
              </a:lnSpc>
              <a:buClr>
                <a:srgbClr val="E5E5FF"/>
              </a:buClr>
              <a:buFont typeface="StarSymbol"/>
              <a:buAutoNum type="arabicPeriod"/>
            </a:pPr>
            <a:r>
              <a:rPr lang="ru-RU" sz="2200" b="1" i="1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Асистолия</a:t>
            </a:r>
            <a:r>
              <a:rPr lang="ru-RU" sz="2200" b="1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83" name="CustomShape 6"/>
          <p:cNvSpPr/>
          <p:nvPr/>
        </p:nvSpPr>
        <p:spPr>
          <a:xfrm>
            <a:off x="558575" y="3670200"/>
            <a:ext cx="11070236" cy="819720"/>
          </a:xfrm>
          <a:prstGeom prst="rect">
            <a:avLst/>
          </a:prstGeom>
          <a:blipFill>
            <a:blip r:embed="rId2" cstate="print"/>
            <a:tile/>
          </a:blipFill>
          <a:ln w="1260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  <a:spcBef>
                <a:spcPts val="799"/>
              </a:spcBef>
            </a:pPr>
            <a:r>
              <a:rPr lang="ru-RU" sz="1600" b="1" strike="noStrike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2. АРИТМИИ, УСУГУБЛЯЮЩИЕ СЕРДЕЧНУЮ НЕДОСТАТОЧНОСТЬ И ГИПОПЕРФУЗИЮ ВАЖНЕЙШИХ ОРГАНОВ, ТРЕБУЮЩИЕ ЭКСТРЕННОГО АНТИАРИТМИЧЕСКОГО ЛЕЧЕНИЯ: 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84" name="CustomShape 7"/>
          <p:cNvSpPr/>
          <p:nvPr/>
        </p:nvSpPr>
        <p:spPr>
          <a:xfrm>
            <a:off x="762042" y="4673520"/>
            <a:ext cx="11070236" cy="865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200" indent="-456120" algn="just">
              <a:lnSpc>
                <a:spcPct val="90000"/>
              </a:lnSpc>
              <a:spcBef>
                <a:spcPts val="1100"/>
              </a:spcBef>
              <a:buClr>
                <a:srgbClr val="FFFF00"/>
              </a:buClr>
              <a:buFont typeface="StarSymbol"/>
              <a:buAutoNum type="arabicPeriod"/>
            </a:pPr>
            <a:r>
              <a:rPr lang="ru-RU" sz="2200" b="1" i="1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Мерцание и трепетание предсердий, 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456120" algn="just">
              <a:lnSpc>
                <a:spcPct val="90000"/>
              </a:lnSpc>
              <a:spcBef>
                <a:spcPts val="1100"/>
              </a:spcBef>
              <a:buClr>
                <a:srgbClr val="FFFF00"/>
              </a:buClr>
              <a:buFont typeface="StarSymbol"/>
              <a:buAutoNum type="arabicPeriod"/>
            </a:pPr>
            <a:r>
              <a:rPr lang="ru-RU" sz="2200" b="1" i="1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Пароксизмальная </a:t>
            </a:r>
            <a:r>
              <a:rPr lang="ru-RU" sz="2200" b="1" i="1" strike="noStrike" spc="-1" dirty="0" err="1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наджелудочковая</a:t>
            </a:r>
            <a:r>
              <a:rPr lang="ru-RU" sz="2200" b="1" i="1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тахикардия</a:t>
            </a:r>
            <a:r>
              <a:rPr lang="ru-RU" sz="2200" b="1" i="1" strike="noStrike" spc="-1" dirty="0" smtClean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.</a:t>
            </a:r>
          </a:p>
          <a:p>
            <a:pPr marL="457200" indent="-456120" algn="just">
              <a:lnSpc>
                <a:spcPct val="90000"/>
              </a:lnSpc>
              <a:spcBef>
                <a:spcPts val="1100"/>
              </a:spcBef>
              <a:buClr>
                <a:srgbClr val="FFFF00"/>
              </a:buClr>
              <a:buFont typeface="StarSymbol"/>
              <a:buAutoNum type="arabicPeriod"/>
            </a:pP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   </a:t>
            </a:r>
            <a:r>
              <a:rPr lang="ru-RU" b="1" dirty="0" smtClean="0"/>
              <a:t>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Цели лечения ОСН в стационаре</a:t>
            </a:r>
            <a:r>
              <a:rPr lang="ru-RU" b="1" dirty="0" smtClean="0"/>
              <a:t>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За время лечения в стационаре</a:t>
            </a:r>
            <a:endParaRPr lang="ru-RU" dirty="0" smtClean="0"/>
          </a:p>
          <a:p>
            <a:r>
              <a:rPr lang="ru-RU" dirty="0" smtClean="0"/>
              <a:t>Выявление причины ОСН и значимой сопутствующей патологии.</a:t>
            </a:r>
          </a:p>
          <a:p>
            <a:r>
              <a:rPr lang="ru-RU" dirty="0" smtClean="0"/>
              <a:t>Подбор лечения для контроля симптомов, застоя и поддержания оптимального АД.</a:t>
            </a:r>
          </a:p>
          <a:p>
            <a:r>
              <a:rPr lang="ru-RU" dirty="0" smtClean="0"/>
              <a:t>Начало и титрование доз лекарственных средств, положительно влияющих на течение и прогноз заболеваний, лежащих в основе ОСН.</a:t>
            </a:r>
          </a:p>
          <a:p>
            <a:r>
              <a:rPr lang="ru-RU" dirty="0" smtClean="0"/>
              <a:t>При необходимости рассмотреть целесообразность имплантации различных устройств (аппаратной терапии).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Показания для госпитализации больного в БИТ, АРО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ЧДД &gt;25 в мин, насыщение крови кислородом &lt;90%, участии в акте дыхания вспомогательных мышц. Необходимость в интубации трахеи, вспомогательной вентиляции легких на фоне самостоятельного дыхания или уже находящихся на ИВЛ.</a:t>
            </a:r>
          </a:p>
          <a:p>
            <a:r>
              <a:rPr lang="ru-RU" dirty="0" smtClean="0"/>
              <a:t>Систолическое АД &lt;90 мм </a:t>
            </a:r>
            <a:r>
              <a:rPr lang="ru-RU" dirty="0" err="1" smtClean="0"/>
              <a:t>рт</a:t>
            </a:r>
            <a:r>
              <a:rPr lang="ru-RU" dirty="0" smtClean="0"/>
              <a:t>. </a:t>
            </a:r>
            <a:r>
              <a:rPr lang="ru-RU" dirty="0" err="1" smtClean="0"/>
              <a:t>ст</a:t>
            </a:r>
            <a:r>
              <a:rPr lang="ru-RU" dirty="0" smtClean="0"/>
              <a:t>, выраженными </a:t>
            </a:r>
            <a:r>
              <a:rPr lang="ru-RU" dirty="0" err="1" smtClean="0"/>
              <a:t>тахи</a:t>
            </a:r>
            <a:r>
              <a:rPr lang="ru-RU" dirty="0" smtClean="0"/>
              <a:t>- или </a:t>
            </a:r>
            <a:r>
              <a:rPr lang="ru-RU" dirty="0" err="1" smtClean="0"/>
              <a:t>брадиаритмиями</a:t>
            </a:r>
            <a:r>
              <a:rPr lang="ru-RU" dirty="0" smtClean="0"/>
              <a:t>, АВ блокадой высокой степени, необходимостью в </a:t>
            </a:r>
            <a:r>
              <a:rPr lang="ru-RU" dirty="0" err="1" smtClean="0"/>
              <a:t>инвазивном</a:t>
            </a:r>
            <a:r>
              <a:rPr lang="ru-RU" dirty="0" smtClean="0"/>
              <a:t> </a:t>
            </a:r>
            <a:r>
              <a:rPr lang="ru-RU" dirty="0" err="1" smtClean="0"/>
              <a:t>мониторировании</a:t>
            </a:r>
            <a:r>
              <a:rPr lang="ru-RU" dirty="0" smtClean="0"/>
              <a:t> параметров гемодинамики.</a:t>
            </a:r>
          </a:p>
          <a:p>
            <a:r>
              <a:rPr lang="ru-RU" dirty="0" smtClean="0"/>
              <a:t>Признаки  </a:t>
            </a:r>
            <a:r>
              <a:rPr lang="ru-RU" dirty="0" err="1" smtClean="0"/>
              <a:t>гипоперфузии</a:t>
            </a:r>
            <a:r>
              <a:rPr lang="ru-RU" dirty="0" smtClean="0"/>
              <a:t> (</a:t>
            </a:r>
            <a:r>
              <a:rPr lang="ru-RU" dirty="0" err="1" smtClean="0"/>
              <a:t>олигурия</a:t>
            </a:r>
            <a:r>
              <a:rPr lang="ru-RU" dirty="0" smtClean="0"/>
              <a:t>, вялость и адинамия, концентрация </a:t>
            </a:r>
            <a:r>
              <a:rPr lang="ru-RU" dirty="0" err="1" smtClean="0"/>
              <a:t>лактата</a:t>
            </a:r>
            <a:r>
              <a:rPr lang="ru-RU" dirty="0" smtClean="0"/>
              <a:t> в крови &gt;2 </a:t>
            </a:r>
            <a:r>
              <a:rPr lang="ru-RU" dirty="0" err="1" smtClean="0"/>
              <a:t>ммоль</a:t>
            </a:r>
            <a:r>
              <a:rPr lang="ru-RU" dirty="0" smtClean="0"/>
              <a:t>/л, метаболический ацидоз, напряжением кислорода в смешанной венозной крови  &lt;65%).</a:t>
            </a:r>
          </a:p>
          <a:p>
            <a:r>
              <a:rPr lang="ru-RU" dirty="0" smtClean="0"/>
              <a:t>Необходимость во внутривенном введении вазодилататоров или </a:t>
            </a:r>
            <a:r>
              <a:rPr lang="ru-RU" dirty="0" err="1" smtClean="0"/>
              <a:t>инотропной</a:t>
            </a:r>
            <a:r>
              <a:rPr lang="ru-RU" dirty="0" smtClean="0"/>
              <a:t> поддержке.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АЛГОРИТМ ЛЕЧЕНИЯ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Picture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061964" y="1844824"/>
            <a:ext cx="7704855" cy="4181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Критерии перевода из АРО, БИТ.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.</a:t>
            </a:r>
            <a:endParaRPr lang="ru-RU" dirty="0" smtClean="0"/>
          </a:p>
          <a:p>
            <a:r>
              <a:rPr lang="ru-RU" dirty="0" smtClean="0"/>
              <a:t>Отсутствием артериальной гипотонии в положении стоя</a:t>
            </a:r>
          </a:p>
          <a:p>
            <a:r>
              <a:rPr lang="ru-RU" dirty="0" smtClean="0"/>
              <a:t>Адекватный диурез (&gt;50 мл/ч или &gt;0,75 мл/кг в час, в идеале в первые 24 часа лечения должно быть выделено &gt;1500 мл).</a:t>
            </a:r>
          </a:p>
          <a:p>
            <a:r>
              <a:rPr lang="ru-RU" dirty="0" smtClean="0"/>
              <a:t>Насыщением крови кислородом &gt;95% при дыхании атмосферным воздухом</a:t>
            </a:r>
          </a:p>
          <a:p>
            <a:r>
              <a:rPr lang="ru-RU" dirty="0" smtClean="0"/>
              <a:t>Концентрация </a:t>
            </a:r>
            <a:r>
              <a:rPr lang="ru-RU" dirty="0" err="1" smtClean="0"/>
              <a:t>лактата</a:t>
            </a:r>
            <a:r>
              <a:rPr lang="ru-RU" dirty="0" smtClean="0"/>
              <a:t> в крови &lt; 1,8 </a:t>
            </a:r>
            <a:r>
              <a:rPr lang="ru-RU" dirty="0" err="1" smtClean="0"/>
              <a:t>ммоль</a:t>
            </a:r>
            <a:r>
              <a:rPr lang="ru-RU" dirty="0" smtClean="0"/>
              <a:t>/л</a:t>
            </a:r>
          </a:p>
          <a:p>
            <a:r>
              <a:rPr lang="ru-RU" dirty="0" smtClean="0"/>
              <a:t>Отсутствие боли в грудной клетке повышения сердечного </a:t>
            </a:r>
            <a:r>
              <a:rPr lang="ru-RU" dirty="0" err="1" smtClean="0"/>
              <a:t>тропонина</a:t>
            </a:r>
            <a:r>
              <a:rPr lang="ru-RU" dirty="0" smtClean="0"/>
              <a:t> в крови при наблюдении в течение 12-24 часов.</a:t>
            </a:r>
          </a:p>
          <a:p>
            <a:r>
              <a:rPr lang="ru-RU" dirty="0" smtClean="0"/>
              <a:t> Отсутствием или не более, чем умеренным ухудшением функции почек (при этом хроническая болезнь почек может присутствовать).</a:t>
            </a:r>
          </a:p>
          <a:p>
            <a:r>
              <a:rPr lang="ru-RU" dirty="0" smtClean="0"/>
              <a:t>Компенсация по лабораторным показателям.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           Критерии выписки из стационара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Д.б. </a:t>
            </a:r>
            <a:r>
              <a:rPr lang="ru-RU" dirty="0" err="1" smtClean="0"/>
              <a:t>гемодинамически</a:t>
            </a:r>
            <a:r>
              <a:rPr lang="ru-RU" dirty="0" smtClean="0"/>
              <a:t> стабильны на подобранной терапии</a:t>
            </a:r>
          </a:p>
          <a:p>
            <a:r>
              <a:rPr lang="ru-RU" dirty="0" smtClean="0"/>
              <a:t>Д.б. </a:t>
            </a:r>
            <a:r>
              <a:rPr lang="ru-RU" dirty="0" err="1" smtClean="0"/>
              <a:t>эуволюмичны</a:t>
            </a:r>
            <a:endParaRPr lang="ru-RU" dirty="0" smtClean="0"/>
          </a:p>
          <a:p>
            <a:r>
              <a:rPr lang="ru-RU" dirty="0" smtClean="0"/>
              <a:t>Функция почек и клиническое состояние больного на фоне приема </a:t>
            </a:r>
            <a:r>
              <a:rPr lang="ru-RU" dirty="0" err="1" smtClean="0"/>
              <a:t>пероральных</a:t>
            </a:r>
            <a:r>
              <a:rPr lang="ru-RU" dirty="0" smtClean="0"/>
              <a:t> препаратов д. б. стабильными как минимум в ближайшие 24 часа.</a:t>
            </a:r>
          </a:p>
          <a:p>
            <a:r>
              <a:rPr lang="ru-RU" dirty="0" smtClean="0"/>
              <a:t>Перед планируемой выпиской стоит повторно оценить концентрацию мозгового натрийуретического пептида в крови – ее снижение является дополнительным аргументом в пользу достигнутой стабилизации.</a:t>
            </a:r>
          </a:p>
          <a:p>
            <a:r>
              <a:rPr lang="ru-RU" dirty="0" smtClean="0"/>
              <a:t>Перед выпиской из стационара необходимо организовать программу дальнейшего ведения больного.</a:t>
            </a:r>
          </a:p>
          <a:p>
            <a:r>
              <a:rPr lang="ru-RU" dirty="0" smtClean="0"/>
              <a:t>Первый осмотр врача в течении недели после выписки, кардиолога в течении 2 недель.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4" name="CustomShape 1"/>
          <p:cNvSpPr/>
          <p:nvPr/>
        </p:nvSpPr>
        <p:spPr>
          <a:xfrm>
            <a:off x="0" y="115920"/>
            <a:ext cx="12187385" cy="1367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80000"/>
              </a:lnSpc>
            </a:pPr>
            <a:r>
              <a:rPr lang="ru-RU" sz="2400" b="1" strike="noStrike" spc="-1" dirty="0">
                <a:solidFill>
                  <a:schemeClr val="accent6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Острая левожелудочковая недостаточность может протекать в виде трех клинических вариантов, являющихся, в известной степени, последовательными стадиями единого патологического процесса:</a:t>
            </a:r>
            <a:endParaRPr lang="ru-RU" sz="1800" b="0" strike="noStrike" spc="-1" dirty="0">
              <a:solidFill>
                <a:schemeClr val="accent6">
                  <a:lumMod val="7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05" name="CustomShape 2"/>
          <p:cNvSpPr/>
          <p:nvPr/>
        </p:nvSpPr>
        <p:spPr>
          <a:xfrm>
            <a:off x="238978" y="1413000"/>
            <a:ext cx="11708950" cy="51105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609480" indent="-608400">
              <a:lnSpc>
                <a:spcPct val="90000"/>
              </a:lnSpc>
              <a:spcBef>
                <a:spcPts val="479"/>
              </a:spcBef>
              <a:buClr>
                <a:srgbClr val="FFFFFF"/>
              </a:buClr>
              <a:buSzPct val="70000"/>
              <a:buFont typeface="Wingdings" charset="2"/>
              <a:buAutoNum type="arabicPeriod"/>
            </a:pPr>
            <a:r>
              <a:rPr lang="ru-RU" sz="2400" b="0" strike="noStrike" spc="-1" dirty="0">
                <a:solidFill>
                  <a:schemeClr val="accent6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Застой в МКК- </a:t>
            </a:r>
            <a:r>
              <a:rPr lang="ru-RU" sz="2400" b="0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возникает в результате интерстициального отека легких, не сопровождающегося значительным выходом транссудата в просвет альвеол. 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609480" indent="-608400">
              <a:lnSpc>
                <a:spcPct val="90000"/>
              </a:lnSpc>
              <a:spcBef>
                <a:spcPts val="479"/>
              </a:spcBef>
              <a:buClr>
                <a:srgbClr val="FFFFFF"/>
              </a:buClr>
              <a:buSzPct val="70000"/>
              <a:buFont typeface="Wingdings" charset="2"/>
              <a:buAutoNum type="arabicPeriod"/>
            </a:pPr>
            <a:r>
              <a:rPr lang="ru-RU" sz="2400" b="0" strike="noStrike" spc="-1" dirty="0">
                <a:solidFill>
                  <a:schemeClr val="accent6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Альвеолярный отек легких- </a:t>
            </a:r>
            <a:r>
              <a:rPr lang="ru-RU" sz="2400" b="0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характеризуется не только гемодинамическим отеком паренхимы легких, но и выходом плазмы и эритроцитов в просвет альвеол, а затем и дыхательных путей. 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609480" indent="-608400">
              <a:lnSpc>
                <a:spcPct val="90000"/>
              </a:lnSpc>
              <a:spcBef>
                <a:spcPts val="479"/>
              </a:spcBef>
              <a:buClr>
                <a:srgbClr val="FFFFFF"/>
              </a:buClr>
              <a:buSzPct val="70000"/>
              <a:buFont typeface="Wingdings" charset="2"/>
              <a:buAutoNum type="arabicPeriod"/>
            </a:pPr>
            <a:r>
              <a:rPr lang="ru-RU" sz="2400" b="0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Кардиогенный</a:t>
            </a:r>
            <a:r>
              <a:rPr lang="ru-RU" sz="2400" b="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шок </a:t>
            </a:r>
            <a:r>
              <a:rPr lang="ru-RU" sz="24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ртериального</a:t>
            </a:r>
            <a:r>
              <a:rPr lang="ru-RU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давления. Нередко сочетается с альвеолярным отеком легких.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Лекарственные препараты для лечения ОСН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i="1" dirty="0" smtClean="0"/>
              <a:t>НАРКОТИЧЕСКИЕ  АНАЛЬГЕТИКИ.</a:t>
            </a:r>
          </a:p>
          <a:p>
            <a:r>
              <a:rPr lang="ru-RU" dirty="0" smtClean="0"/>
              <a:t>Рутинное использование наркотических анальгетиков при лечении ОСН не рекомендуется.</a:t>
            </a:r>
          </a:p>
          <a:p>
            <a:r>
              <a:rPr lang="ru-RU" dirty="0" smtClean="0"/>
              <a:t>Внутривенное введение </a:t>
            </a:r>
            <a:r>
              <a:rPr lang="ru-RU" b="1" i="1" dirty="0" smtClean="0">
                <a:solidFill>
                  <a:srgbClr val="FF0000"/>
                </a:solidFill>
              </a:rPr>
              <a:t>морфина</a:t>
            </a:r>
            <a:r>
              <a:rPr lang="ru-RU" dirty="0" smtClean="0"/>
              <a:t>  с осторожностью  у больных с болевым синдромом, выраженной одышкой (обычно при отеке легких) и возбуждением [класс </a:t>
            </a:r>
            <a:r>
              <a:rPr lang="en-US" dirty="0" err="1" smtClean="0"/>
              <a:t>IIb</a:t>
            </a:r>
            <a:r>
              <a:rPr lang="ru-RU" dirty="0" smtClean="0"/>
              <a:t>, степень доказанности В].</a:t>
            </a:r>
          </a:p>
          <a:p>
            <a:r>
              <a:rPr lang="ru-RU" dirty="0" smtClean="0"/>
              <a:t>Морфин обычно вводится в достаточно большом разведении в дозе 2,5-5 мг внутривенно.</a:t>
            </a:r>
          </a:p>
          <a:p>
            <a:r>
              <a:rPr lang="ru-RU" dirty="0" smtClean="0"/>
              <a:t>Побочные реакции (угнетение дыхания, выраженная тошнота, рвота, брадикардия, артериальная гипотония.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Лекарственные препараты для лечения ОСН</a:t>
            </a:r>
            <a:b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                            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Диуретики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Внутривенное введение петлевых </a:t>
            </a:r>
            <a:r>
              <a:rPr lang="ru-RU" dirty="0" err="1" smtClean="0"/>
              <a:t>диуретиков</a:t>
            </a:r>
            <a:r>
              <a:rPr lang="ru-RU" dirty="0" smtClean="0"/>
              <a:t> рекомендовано пациентам с ОСН и признаками накопления жидкости (перегрузки жидкостью) для улучшения клинической симптоматики 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[класс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I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, степень доказанности С].</a:t>
            </a:r>
          </a:p>
          <a:p>
            <a:r>
              <a:rPr lang="ru-RU" dirty="0" smtClean="0"/>
              <a:t>На фоне внутривенного применения петлевых </a:t>
            </a:r>
            <a:r>
              <a:rPr lang="ru-RU" dirty="0" err="1" smtClean="0"/>
              <a:t>диуретиков</a:t>
            </a:r>
            <a:r>
              <a:rPr lang="ru-RU" dirty="0" smtClean="0"/>
              <a:t> рекомендуется регулярно оценивать симптомы, объем выделяемой мочи, функции почек и концентрацию электролитов в крови 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[класс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I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, степень доказанности С].</a:t>
            </a:r>
          </a:p>
          <a:p>
            <a:r>
              <a:rPr lang="ru-RU" dirty="0" smtClean="0"/>
              <a:t>ОСН </a:t>
            </a:r>
            <a:r>
              <a:rPr lang="en-US" dirty="0" smtClean="0"/>
              <a:t>de novo</a:t>
            </a:r>
            <a:r>
              <a:rPr lang="ru-RU" dirty="0" smtClean="0"/>
              <a:t> или у пациентов с ранее существовавшей ХСН, не имеющих указаний на почечную недостаточность и ранее не получавших </a:t>
            </a:r>
            <a:r>
              <a:rPr lang="ru-RU" dirty="0" err="1" smtClean="0"/>
              <a:t>диуретики</a:t>
            </a:r>
            <a:r>
              <a:rPr lang="ru-RU" dirty="0" smtClean="0"/>
              <a:t>, показано внутривенное введение 20-40 мг </a:t>
            </a:r>
            <a:r>
              <a:rPr lang="ru-RU" dirty="0" err="1" smtClean="0"/>
              <a:t>фуросемида</a:t>
            </a:r>
            <a:r>
              <a:rPr lang="ru-RU" dirty="0" smtClean="0"/>
              <a:t> (или 10-20 мг </a:t>
            </a:r>
            <a:r>
              <a:rPr lang="ru-RU" dirty="0" err="1" smtClean="0"/>
              <a:t>торасемида</a:t>
            </a:r>
            <a:r>
              <a:rPr lang="ru-RU" dirty="0" smtClean="0"/>
              <a:t>).</a:t>
            </a:r>
          </a:p>
          <a:p>
            <a:r>
              <a:rPr lang="ru-RU" dirty="0" smtClean="0"/>
              <a:t>Петлевые </a:t>
            </a:r>
            <a:r>
              <a:rPr lang="ru-RU" dirty="0" err="1" smtClean="0"/>
              <a:t>диуретики</a:t>
            </a:r>
            <a:r>
              <a:rPr lang="ru-RU" dirty="0" smtClean="0"/>
              <a:t> могут применяться либо в виде внутривенных болюсов, либо в виде непрерывной внутривенной </a:t>
            </a:r>
            <a:r>
              <a:rPr lang="ru-RU" dirty="0" err="1" smtClean="0"/>
              <a:t>инфузии</a:t>
            </a:r>
            <a:r>
              <a:rPr lang="ru-RU" dirty="0" smtClean="0"/>
              <a:t>, при этом доза и длительность введения должны корректироваться в зависимости от клинического статуса и симптоматики 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[класс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I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, степень доказанности В].</a:t>
            </a:r>
          </a:p>
          <a:p>
            <a:r>
              <a:rPr lang="ru-RU" dirty="0" smtClean="0"/>
              <a:t>У пациентов с резистентными отеками или недостаточным ответом на терапию может рассматриваться комбинация петлевых </a:t>
            </a:r>
            <a:r>
              <a:rPr lang="ru-RU" dirty="0" err="1" smtClean="0"/>
              <a:t>диуретиков</a:t>
            </a:r>
            <a:r>
              <a:rPr lang="ru-RU" dirty="0" smtClean="0"/>
              <a:t> (</a:t>
            </a:r>
            <a:r>
              <a:rPr lang="ru-RU" dirty="0" err="1" smtClean="0"/>
              <a:t>фуросемида</a:t>
            </a:r>
            <a:r>
              <a:rPr lang="ru-RU" dirty="0" smtClean="0"/>
              <a:t> или </a:t>
            </a:r>
            <a:r>
              <a:rPr lang="ru-RU" dirty="0" err="1" smtClean="0"/>
              <a:t>торасемида</a:t>
            </a:r>
            <a:r>
              <a:rPr lang="ru-RU" dirty="0" smtClean="0"/>
              <a:t>) с </a:t>
            </a:r>
            <a:r>
              <a:rPr lang="ru-RU" dirty="0" err="1" smtClean="0"/>
              <a:t>тиазидными</a:t>
            </a:r>
            <a:r>
              <a:rPr lang="ru-RU" dirty="0" smtClean="0"/>
              <a:t> и/или натрийуретическими дозами </a:t>
            </a:r>
            <a:r>
              <a:rPr lang="ru-RU" dirty="0" err="1" smtClean="0"/>
              <a:t>блокатора</a:t>
            </a:r>
            <a:r>
              <a:rPr lang="ru-RU" dirty="0" smtClean="0"/>
              <a:t> </a:t>
            </a:r>
            <a:r>
              <a:rPr lang="ru-RU" dirty="0" err="1" smtClean="0"/>
              <a:t>минералкортикоидного</a:t>
            </a:r>
            <a:r>
              <a:rPr lang="ru-RU" dirty="0" smtClean="0"/>
              <a:t> рецептора (</a:t>
            </a:r>
            <a:r>
              <a:rPr lang="ru-RU" dirty="0" err="1" smtClean="0"/>
              <a:t>спиронолактон</a:t>
            </a:r>
            <a:r>
              <a:rPr lang="ru-RU" dirty="0" smtClean="0"/>
              <a:t>) 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[класс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IIb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, степень доказанности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C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].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показатель «время «</a:t>
            </a:r>
            <a:r>
              <a:rPr lang="ru-RU" dirty="0" err="1" smtClean="0">
                <a:solidFill>
                  <a:srgbClr val="FF0000"/>
                </a:solidFill>
              </a:rPr>
              <a:t>дверь-фуросемид</a:t>
            </a:r>
            <a:r>
              <a:rPr lang="ru-RU" dirty="0" smtClean="0">
                <a:solidFill>
                  <a:srgbClr val="FF0000"/>
                </a:solidFill>
              </a:rPr>
              <a:t>» (ВДФ)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Согласно результатам </a:t>
            </a:r>
            <a:r>
              <a:rPr lang="ru-RU" dirty="0" smtClean="0">
                <a:hlinkClick r:id="rId2"/>
              </a:rPr>
              <a:t>обсервационного исследования</a:t>
            </a:r>
            <a:r>
              <a:rPr lang="ru-RU" dirty="0" smtClean="0"/>
              <a:t> REALITY-AHF, у пациентов с острой сердечной недостаточностью (ОСН) внутривенное введение </a:t>
            </a:r>
            <a:r>
              <a:rPr lang="ru-RU" dirty="0" err="1" smtClean="0"/>
              <a:t>фуросемида</a:t>
            </a:r>
            <a:r>
              <a:rPr lang="ru-RU" dirty="0" smtClean="0"/>
              <a:t> в пределах одного часа после поступления в отделение неотложной помощи независимо ассоциируется с более низкими показателями летальности. </a:t>
            </a:r>
          </a:p>
          <a:p>
            <a:r>
              <a:rPr lang="ru-RU" dirty="0" smtClean="0"/>
              <a:t>Смертность за период госпитализации оказалась достоверно ниже у пациентов из группы раннего лечения (2,3% против 6,0%; P=0,002).</a:t>
            </a:r>
          </a:p>
          <a:p>
            <a:r>
              <a:rPr lang="ru-RU" dirty="0" smtClean="0"/>
              <a:t> 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Рекомендации по заместительной почечной терапии у больных с ОСН</a:t>
            </a:r>
            <a:endParaRPr lang="ru-RU" b="1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808000" y="1828800"/>
          <a:ext cx="10315613" cy="34798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6143668"/>
                <a:gridCol w="2143140"/>
                <a:gridCol w="2028805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РЕКОМЕНДАЦИИ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КЛАСС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УРОВЕНЬ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Ультрафильтрация может применяться у пациентов с резистентным застоем, которые не ответили на терапию </a:t>
                      </a:r>
                      <a:r>
                        <a:rPr lang="ru-RU" sz="2400" dirty="0" err="1" smtClean="0"/>
                        <a:t>диуретиками</a:t>
                      </a:r>
                      <a:r>
                        <a:rPr lang="ru-RU" sz="2400" dirty="0" smtClean="0"/>
                        <a:t>.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IIb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</a:t>
                      </a:r>
                      <a:r>
                        <a:rPr lang="ru-RU" sz="2400" dirty="0" smtClean="0"/>
                        <a:t>В</a:t>
                      </a:r>
                      <a:endParaRPr lang="ru-RU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Заместительная почечная терапия должна рассматриваться у пациентов со стойкой </a:t>
                      </a:r>
                      <a:r>
                        <a:rPr lang="ru-RU" sz="2400" dirty="0" err="1" smtClean="0"/>
                        <a:t>гиперволемией</a:t>
                      </a:r>
                      <a:r>
                        <a:rPr lang="ru-RU" sz="2400" dirty="0" smtClean="0"/>
                        <a:t> и острой травмой почек.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IIa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</a:t>
                      </a:r>
                      <a:r>
                        <a:rPr lang="ru-RU" sz="2400" dirty="0" smtClean="0"/>
                        <a:t>С</a:t>
                      </a:r>
                      <a:endParaRPr lang="ru-RU" sz="24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5" name="CustomShape 1"/>
          <p:cNvSpPr/>
          <p:nvPr/>
        </p:nvSpPr>
        <p:spPr>
          <a:xfrm>
            <a:off x="609441" y="76320"/>
            <a:ext cx="11070236" cy="532440"/>
          </a:xfrm>
          <a:prstGeom prst="rect">
            <a:avLst/>
          </a:prstGeom>
          <a:gradFill>
            <a:gsLst>
              <a:gs pos="0">
                <a:srgbClr val="BA0066"/>
              </a:gs>
              <a:gs pos="50000">
                <a:srgbClr val="66008F"/>
              </a:gs>
              <a:gs pos="100000">
                <a:srgbClr val="BA0066"/>
              </a:gs>
            </a:gsLst>
            <a:lin ang="18900000"/>
          </a:gradFill>
          <a:ln w="3816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НАРУШЕНИЯ РИТМА 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86" name="CustomShape 2"/>
          <p:cNvSpPr/>
          <p:nvPr/>
        </p:nvSpPr>
        <p:spPr>
          <a:xfrm>
            <a:off x="609441" y="685800"/>
            <a:ext cx="11070236" cy="456120"/>
          </a:xfrm>
          <a:prstGeom prst="rect">
            <a:avLst/>
          </a:prstGeom>
          <a:gradFill>
            <a:gsLst>
              <a:gs pos="0">
                <a:srgbClr val="9900CC"/>
              </a:gs>
              <a:gs pos="50000">
                <a:srgbClr val="A886E0"/>
              </a:gs>
              <a:gs pos="100000">
                <a:srgbClr val="9900CC"/>
              </a:gs>
            </a:gsLst>
            <a:lin ang="18900000"/>
          </a:gradFill>
          <a:ln w="28440">
            <a:solidFill>
              <a:srgbClr val="FFCC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000" algn="ctr">
              <a:lnSpc>
                <a:spcPct val="85000"/>
              </a:lnSpc>
              <a:spcBef>
                <a:spcPts val="400"/>
              </a:spcBef>
            </a:pPr>
            <a:r>
              <a:rPr lang="ru-RU" sz="20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ГРУППЫ АРИТМИЙ ПРИ ИМ: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87" name="CustomShape 3"/>
          <p:cNvSpPr/>
          <p:nvPr/>
        </p:nvSpPr>
        <p:spPr>
          <a:xfrm>
            <a:off x="0" y="0"/>
            <a:ext cx="12187385" cy="4523040"/>
          </a:xfrm>
          <a:prstGeom prst="rect">
            <a:avLst/>
          </a:prstGeom>
          <a:noFill/>
          <a:ln w="28440">
            <a:solidFill>
              <a:schemeClr val="hlink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601"/>
              </a:spcBef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700"/>
              </a:spcBef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88" name="CustomShape 4"/>
          <p:cNvSpPr/>
          <p:nvPr/>
        </p:nvSpPr>
        <p:spPr>
          <a:xfrm>
            <a:off x="558575" y="1295280"/>
            <a:ext cx="11121103" cy="699480"/>
          </a:xfrm>
          <a:prstGeom prst="rect">
            <a:avLst/>
          </a:prstGeom>
          <a:blipFill>
            <a:blip r:embed="rId2" cstate="print"/>
            <a:tile/>
          </a:blipFill>
          <a:ln w="1260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lang="ru-RU" sz="2000" b="1" strike="noStrike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3. АРИТМИИ — ПРЕДВЕСТНИКИ ЖИЗНЕОПАСНЫХ АРИТМИЙ СЕРДЦА:</a:t>
            </a:r>
            <a:r>
              <a:rPr lang="ru-RU" sz="1800" b="1" i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«пробежки» желудочковой тахикардии</a:t>
            </a:r>
            <a:r>
              <a:rPr lang="ru-RU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89" name="CustomShape 5"/>
          <p:cNvSpPr/>
          <p:nvPr/>
        </p:nvSpPr>
        <p:spPr>
          <a:xfrm>
            <a:off x="719333" y="2276640"/>
            <a:ext cx="11070236" cy="16142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200" indent="-456120">
              <a:lnSpc>
                <a:spcPct val="100000"/>
              </a:lnSpc>
              <a:buClr>
                <a:srgbClr val="00CCFF"/>
              </a:buClr>
              <a:buFont typeface="Wingdings" charset="2"/>
              <a:buChar char=""/>
            </a:pPr>
            <a:r>
              <a:rPr lang="ru-RU" sz="2000" b="1" i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</a:t>
            </a:r>
            <a:r>
              <a:rPr lang="ru-RU" sz="2000" b="1" i="1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атриовентрикулярная блокада II степени 2-го типа </a:t>
            </a:r>
            <a:r>
              <a:rPr lang="ru-RU" sz="2000" b="1" i="1" strike="noStrike" spc="-1" dirty="0" err="1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Мобитца</a:t>
            </a:r>
            <a:r>
              <a:rPr lang="ru-RU" sz="2000" b="1" i="1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, 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456120">
              <a:lnSpc>
                <a:spcPct val="100000"/>
              </a:lnSpc>
              <a:buClr>
                <a:srgbClr val="00CCFF"/>
              </a:buClr>
              <a:buFont typeface="Wingdings" charset="2"/>
              <a:buChar char=""/>
            </a:pPr>
            <a:r>
              <a:rPr lang="ru-RU" sz="2000" b="1" i="1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прогрессирующая </a:t>
            </a:r>
            <a:r>
              <a:rPr lang="ru-RU" sz="2000" b="1" i="1" strike="noStrike" spc="-1" dirty="0" err="1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внутрижелудочковая</a:t>
            </a:r>
            <a:r>
              <a:rPr lang="ru-RU" sz="2000" b="1" i="1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блокада; 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456120">
              <a:lnSpc>
                <a:spcPct val="100000"/>
              </a:lnSpc>
              <a:buClr>
                <a:srgbClr val="00CCFF"/>
              </a:buClr>
              <a:buFont typeface="Wingdings" charset="2"/>
              <a:buChar char=""/>
            </a:pPr>
            <a:r>
              <a:rPr lang="ru-RU" sz="2000" b="1" i="1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частые парные, ранние полиморфные (</a:t>
            </a:r>
            <a:r>
              <a:rPr lang="ru-RU" sz="2000" b="1" i="1" strike="noStrike" spc="-1" dirty="0" err="1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политопные</a:t>
            </a:r>
            <a:r>
              <a:rPr lang="ru-RU" sz="2000" b="1" i="1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)  желудочковые экстрасистолы(более 5 в мин);</a:t>
            </a:r>
            <a:r>
              <a:rPr lang="ru-RU" sz="2000" b="0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2000" b="1" i="1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90" name="CustomShape 6"/>
          <p:cNvSpPr/>
          <p:nvPr/>
        </p:nvSpPr>
        <p:spPr>
          <a:xfrm>
            <a:off x="558575" y="3932280"/>
            <a:ext cx="11070236" cy="394560"/>
          </a:xfrm>
          <a:prstGeom prst="rect">
            <a:avLst/>
          </a:prstGeom>
          <a:blipFill>
            <a:blip r:embed="rId2" cstate="print"/>
            <a:tile/>
          </a:blipFill>
          <a:ln w="1260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15000"/>
              </a:lnSpc>
              <a:spcBef>
                <a:spcPts val="1001"/>
              </a:spcBef>
              <a:spcAft>
                <a:spcPts val="1001"/>
              </a:spcAft>
            </a:pPr>
            <a:r>
              <a:rPr lang="ru-RU" sz="2000" b="1" strike="noStrike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4. АРИТМИИ —  ПРОГНОСТИЧЕСКИ ИНДИФФЕРЕНТНЫЕ:</a:t>
            </a:r>
            <a:r>
              <a:rPr lang="ru-RU" sz="2000" b="0" strike="noStrike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91" name="CustomShape 7"/>
          <p:cNvSpPr/>
          <p:nvPr/>
        </p:nvSpPr>
        <p:spPr>
          <a:xfrm>
            <a:off x="719333" y="4532400"/>
            <a:ext cx="11070236" cy="1919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200" indent="-456120">
              <a:lnSpc>
                <a:spcPct val="100000"/>
              </a:lnSpc>
              <a:buClr>
                <a:srgbClr val="00CCFF"/>
              </a:buClr>
              <a:buFont typeface="Wingdings" charset="2"/>
              <a:buChar char=""/>
            </a:pPr>
            <a:r>
              <a:rPr lang="ru-RU" sz="2000" b="1" i="1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Умеренная </a:t>
            </a:r>
            <a:r>
              <a:rPr lang="ru-RU" sz="2000" b="1" i="1" strike="noStrike" spc="-1" dirty="0" err="1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синусовая</a:t>
            </a:r>
            <a:r>
              <a:rPr lang="ru-RU" sz="2000" b="1" i="1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брадикардия, 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456120">
              <a:lnSpc>
                <a:spcPct val="100000"/>
              </a:lnSpc>
              <a:buClr>
                <a:srgbClr val="00CCFF"/>
              </a:buClr>
              <a:buFont typeface="Wingdings" charset="2"/>
              <a:buChar char=""/>
            </a:pPr>
            <a:r>
              <a:rPr lang="ru-RU" sz="2000" b="1" i="1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Умеренная </a:t>
            </a:r>
            <a:r>
              <a:rPr lang="ru-RU" sz="2000" b="1" i="1" strike="noStrike" spc="-1" dirty="0" err="1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синусовая</a:t>
            </a:r>
            <a:r>
              <a:rPr lang="ru-RU" sz="2000" b="1" i="1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тахикардия, 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456120">
              <a:lnSpc>
                <a:spcPct val="100000"/>
              </a:lnSpc>
              <a:buClr>
                <a:srgbClr val="00CCFF"/>
              </a:buClr>
              <a:buFont typeface="Wingdings" charset="2"/>
              <a:buChar char=""/>
            </a:pPr>
            <a:r>
              <a:rPr lang="ru-RU" sz="2000" b="1" i="1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</a:t>
            </a:r>
            <a:r>
              <a:rPr lang="ru-RU" sz="2000" b="1" i="1" strike="noStrike" spc="-1" dirty="0" err="1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Наджелудочковые</a:t>
            </a:r>
            <a:r>
              <a:rPr lang="ru-RU" sz="2000" b="1" i="1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экстрасистолы, 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456120">
              <a:lnSpc>
                <a:spcPct val="100000"/>
              </a:lnSpc>
              <a:buClr>
                <a:srgbClr val="00CCFF"/>
              </a:buClr>
              <a:buFont typeface="Wingdings" charset="2"/>
              <a:buChar char=""/>
            </a:pPr>
            <a:r>
              <a:rPr lang="ru-RU" sz="2000" b="1" i="1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Редкие желудочковые экстрасистолы, 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456120">
              <a:lnSpc>
                <a:spcPct val="100000"/>
              </a:lnSpc>
              <a:buClr>
                <a:srgbClr val="00CCFF"/>
              </a:buClr>
              <a:buFont typeface="Wingdings" charset="2"/>
              <a:buChar char=""/>
            </a:pPr>
            <a:r>
              <a:rPr lang="ru-RU" sz="2000" b="1" i="1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Медленный и ускоренный узловой ритм, 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456120">
              <a:lnSpc>
                <a:spcPct val="100000"/>
              </a:lnSpc>
              <a:buClr>
                <a:srgbClr val="00CCFF"/>
              </a:buClr>
              <a:buFont typeface="Wingdings" charset="2"/>
              <a:buChar char=""/>
            </a:pPr>
            <a:r>
              <a:rPr lang="ru-RU" sz="2000" b="1" i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Атриовентрикулярная блокада I и II степени 1-го типа.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Лекарственные препараты для лечения ОСН</a:t>
            </a:r>
            <a:b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                     Вазодилататоры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522413" y="1828800"/>
          <a:ext cx="9601200" cy="40690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123727"/>
                <a:gridCol w="4277073"/>
                <a:gridCol w="3200400"/>
              </a:tblGrid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Препарат </a:t>
                      </a:r>
                      <a:endParaRPr lang="ru-RU" sz="2000" dirty="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Times New Roman"/>
                          <a:ea typeface="Calibri"/>
                          <a:cs typeface="Times New Roman"/>
                        </a:rPr>
                        <a:t>Скорость </a:t>
                      </a: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внутривенной </a:t>
                      </a:r>
                      <a:r>
                        <a:rPr lang="ru-RU" sz="2000" b="1" dirty="0" err="1">
                          <a:latin typeface="Times New Roman"/>
                          <a:ea typeface="Calibri"/>
                          <a:cs typeface="Times New Roman"/>
                        </a:rPr>
                        <a:t>инфузии</a:t>
                      </a: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2000" dirty="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Calibri"/>
                          <a:cs typeface="Times New Roman"/>
                        </a:rPr>
                        <a:t>Основные побочные эффекты</a:t>
                      </a:r>
                      <a:endParaRPr lang="ru-RU" sz="200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Нитроглицерин</a:t>
                      </a:r>
                      <a:endParaRPr lang="ru-RU" sz="2000" dirty="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Начальная доза 10-20 мкг/мин, при необходимости повышение до 200 мкг/мин</a:t>
                      </a:r>
                      <a:endParaRPr lang="ru-RU" sz="2000" dirty="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Артериальная гипотония, головная боль</a:t>
                      </a:r>
                      <a:endParaRPr lang="ru-RU" sz="200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latin typeface="Times New Roman"/>
                          <a:ea typeface="Calibri"/>
                          <a:cs typeface="Times New Roman"/>
                        </a:rPr>
                        <a:t>Изосорбида</a:t>
                      </a: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000" dirty="0" err="1">
                          <a:latin typeface="Times New Roman"/>
                          <a:ea typeface="Calibri"/>
                          <a:cs typeface="Times New Roman"/>
                        </a:rPr>
                        <a:t>динитрат</a:t>
                      </a: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2000" dirty="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Начальная доза 1 мг/ч, при необходимости повышение до 10 мг/ч</a:t>
                      </a:r>
                      <a:endParaRPr lang="ru-RU" sz="2000" dirty="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Артериальная гипотония, головная боль</a:t>
                      </a:r>
                      <a:endParaRPr lang="ru-RU" sz="2000" dirty="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 smtClean="0">
                          <a:latin typeface="Times New Roman"/>
                          <a:ea typeface="Calibri"/>
                          <a:cs typeface="Times New Roman"/>
                        </a:rPr>
                        <a:t>Серелаксин</a:t>
                      </a:r>
                      <a:r>
                        <a:rPr lang="ru-RU" sz="200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 smtClean="0">
                          <a:latin typeface="Times New Roman"/>
                          <a:ea typeface="MS Mincho"/>
                          <a:cs typeface="Times New Roman"/>
                        </a:rPr>
                        <a:t>Реасанс</a:t>
                      </a:r>
                      <a:endParaRPr lang="ru-RU" sz="2000" dirty="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Вводится в течение 48 ч. Рекомендуемая доза 30 мкг/кг/</a:t>
                      </a:r>
                      <a:r>
                        <a:rPr lang="ru-RU" sz="2000" dirty="0" err="1">
                          <a:latin typeface="Times New Roman"/>
                          <a:ea typeface="Calibri"/>
                          <a:cs typeface="Times New Roman"/>
                        </a:rPr>
                        <a:t>сут</a:t>
                      </a: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, корректируется в зависимости от систолического АД</a:t>
                      </a:r>
                      <a:endParaRPr lang="ru-RU" sz="2000" dirty="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Артериальная гипотония</a:t>
                      </a:r>
                      <a:endParaRPr lang="ru-RU" sz="2000" dirty="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         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</a:rPr>
              <a:t>Реасанз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(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</a:rPr>
              <a:t>серелаксин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)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22414" y="1828800"/>
            <a:ext cx="9601200" cy="5029200"/>
          </a:xfrm>
        </p:spPr>
        <p:txBody>
          <a:bodyPr>
            <a:noAutofit/>
          </a:bodyPr>
          <a:lstStyle/>
          <a:p>
            <a:r>
              <a:rPr lang="ru-RU" sz="2000" dirty="0" err="1" smtClean="0"/>
              <a:t>Рекомбинатный</a:t>
            </a:r>
            <a:r>
              <a:rPr lang="ru-RU" sz="2000" dirty="0" smtClean="0"/>
              <a:t>  аналог человеческого релаксина-2</a:t>
            </a:r>
          </a:p>
          <a:p>
            <a:r>
              <a:rPr lang="ru-RU" sz="2000" dirty="0" err="1" smtClean="0"/>
              <a:t>Вазодилятирующее</a:t>
            </a:r>
            <a:r>
              <a:rPr lang="ru-RU" sz="2000" dirty="0" smtClean="0"/>
              <a:t> воздействие на эндотелий (восстанавливает баланс), нормализует давление в легочной артерии, улучшает функцию миокарда и стабилизирует перфузию органов и тканей.</a:t>
            </a:r>
          </a:p>
          <a:p>
            <a:r>
              <a:rPr lang="ru-RU" sz="2000" dirty="0" smtClean="0"/>
              <a:t>Эффективность и безопасность препарата </a:t>
            </a:r>
            <a:r>
              <a:rPr lang="ru-RU" sz="2000" dirty="0" err="1" smtClean="0"/>
              <a:t>Реасанз</a:t>
            </a:r>
            <a:r>
              <a:rPr lang="ru-RU" sz="2000" dirty="0" smtClean="0"/>
              <a:t> доказаны в международном </a:t>
            </a:r>
            <a:r>
              <a:rPr lang="ru-RU" sz="2000" dirty="0" err="1" smtClean="0"/>
              <a:t>рандомизированном</a:t>
            </a:r>
            <a:r>
              <a:rPr lang="ru-RU" sz="2000" dirty="0" smtClean="0"/>
              <a:t> двойном слепом клиническом </a:t>
            </a:r>
            <a:r>
              <a:rPr lang="ru-RU" sz="2000" dirty="0" smtClean="0">
                <a:solidFill>
                  <a:srgbClr val="FF0000"/>
                </a:solidFill>
              </a:rPr>
              <a:t>исследовании III фазы – RELAX-AHF</a:t>
            </a:r>
            <a:r>
              <a:rPr lang="ru-RU" sz="2000" dirty="0" smtClean="0"/>
              <a:t>.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Исследование RELAX-AHF </a:t>
            </a:r>
            <a:r>
              <a:rPr lang="ru-RU" sz="2000" dirty="0" smtClean="0"/>
              <a:t>показало, что препарат </a:t>
            </a:r>
            <a:r>
              <a:rPr lang="ru-RU" sz="2000" dirty="0" err="1" smtClean="0"/>
              <a:t>Реасанз</a:t>
            </a:r>
            <a:r>
              <a:rPr lang="ru-RU" sz="2000" dirty="0" smtClean="0"/>
              <a:t> снижает риск смерти от </a:t>
            </a:r>
            <a:r>
              <a:rPr lang="ru-RU" sz="2000" dirty="0" err="1" smtClean="0"/>
              <a:t>сердечно-сосудистых</a:t>
            </a:r>
            <a:r>
              <a:rPr lang="ru-RU" sz="2000" dirty="0" smtClean="0"/>
              <a:t> причин к 180 дню после эпизода ОСН на 37% по сравнению со стандартной терапией. При этом снижение выраженности одышки отмечалось уже через 6 часов от начала лечения и сохранялось в течение всего периода наблюдения. На фоне применения препарата </a:t>
            </a:r>
            <a:r>
              <a:rPr lang="ru-RU" sz="2000" dirty="0" err="1" smtClean="0"/>
              <a:t>Реасанз</a:t>
            </a:r>
            <a:r>
              <a:rPr lang="ru-RU" sz="2000" dirty="0" smtClean="0"/>
              <a:t> отмечалось достоверное сокращение срока общей продолжительности госпитализации на 0,9 дня (р=0,039), а также времени пребывания пациента в палате интенсивной терапии на 0,3 дня (р=0,029).</a:t>
            </a:r>
          </a:p>
          <a:p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4" y="533400"/>
            <a:ext cx="9601200" cy="231304"/>
          </a:xfrm>
        </p:spPr>
        <p:txBody>
          <a:bodyPr>
            <a:normAutofit fontScale="90000"/>
          </a:bodyPr>
          <a:lstStyle/>
          <a:p>
            <a:endParaRPr lang="ru-RU"/>
          </a:p>
        </p:txBody>
      </p:sp>
      <p:pic>
        <p:nvPicPr>
          <p:cNvPr id="2050" name="Picture 2" descr="I:\2018\СН\IMG_20181108_1549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5940" y="620688"/>
            <a:ext cx="9217023" cy="583264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dirty="0" smtClean="0"/>
              <a:t>Расходы на создание новых лекарственных препаратов огромны и учитывая особенности внедрения новых рекомендаций в РКП, ведут к тому что производителю невыгодно вкладывать средства в такие разработки. Мы это видим в отношении ОСН и следующий шаг ХСН…..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ОПРЕДЕЛЕНИЕ  ШОКА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ШОК –угрожающая жизни, </a:t>
            </a:r>
            <a:r>
              <a:rPr lang="ru-RU" dirty="0" err="1" smtClean="0"/>
              <a:t>генерализованная</a:t>
            </a:r>
            <a:r>
              <a:rPr lang="ru-RU" dirty="0" smtClean="0"/>
              <a:t> форма острой недостаточности кровообращения, сопровождающаяся неадекватной утилизацией кислорода клетками (</a:t>
            </a:r>
            <a:r>
              <a:rPr lang="ru-RU" dirty="0" err="1" smtClean="0"/>
              <a:t>дизоксия</a:t>
            </a:r>
            <a:r>
              <a:rPr lang="ru-RU" dirty="0" smtClean="0"/>
              <a:t>).</a:t>
            </a:r>
          </a:p>
          <a:p>
            <a:endParaRPr lang="ru-RU" dirty="0" smtClean="0"/>
          </a:p>
          <a:p>
            <a:r>
              <a:rPr lang="ru-RU" sz="1400" dirty="0" smtClean="0"/>
              <a:t>Рабочая группа Европейского общества Интенсивной терапии под руководством </a:t>
            </a:r>
            <a:r>
              <a:rPr lang="en-US" sz="1400" dirty="0" smtClean="0"/>
              <a:t>M. </a:t>
            </a:r>
            <a:r>
              <a:rPr lang="en-US" sz="1400" dirty="0" err="1" smtClean="0"/>
              <a:t>Cecconi</a:t>
            </a:r>
            <a:r>
              <a:rPr lang="en-US" sz="1400" dirty="0" smtClean="0"/>
              <a:t>. </a:t>
            </a:r>
            <a:r>
              <a:rPr lang="ru-RU" sz="1400" dirty="0" smtClean="0"/>
              <a:t> </a:t>
            </a:r>
            <a:r>
              <a:rPr lang="en-US" sz="1400" dirty="0" smtClean="0"/>
              <a:t>2018</a:t>
            </a:r>
            <a:r>
              <a:rPr lang="ru-RU" sz="1400" dirty="0" smtClean="0"/>
              <a:t> г.</a:t>
            </a:r>
            <a:endParaRPr lang="ru-RU" sz="1400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Кардиогенный</a:t>
            </a:r>
            <a:r>
              <a:rPr lang="ru-RU" dirty="0" smtClean="0"/>
              <a:t> шок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/>
              <a:t>Кардиогенный</a:t>
            </a:r>
            <a:r>
              <a:rPr lang="ru-RU" dirty="0" smtClean="0"/>
              <a:t> шок (КШ)- критическая </a:t>
            </a:r>
            <a:r>
              <a:rPr lang="ru-RU" dirty="0" err="1" smtClean="0"/>
              <a:t>гипоперфузия</a:t>
            </a:r>
            <a:r>
              <a:rPr lang="ru-RU" dirty="0" smtClean="0"/>
              <a:t> тканей в следствии острой дисфункции правого,  левого или обеих желудочков сердца. </a:t>
            </a:r>
          </a:p>
          <a:p>
            <a:r>
              <a:rPr lang="ru-RU" dirty="0" smtClean="0"/>
              <a:t>По своей сути КШ представляет собой </a:t>
            </a:r>
            <a:r>
              <a:rPr lang="ru-RU" dirty="0" err="1" smtClean="0"/>
              <a:t>полиорганную</a:t>
            </a:r>
            <a:r>
              <a:rPr lang="ru-RU" dirty="0" smtClean="0"/>
              <a:t> дисфункцию и/или недостаточность, обусловленную критической </a:t>
            </a:r>
            <a:r>
              <a:rPr lang="ru-RU" dirty="0" err="1" smtClean="0"/>
              <a:t>гипоперфузией</a:t>
            </a:r>
            <a:r>
              <a:rPr lang="ru-RU" dirty="0" smtClean="0"/>
              <a:t> </a:t>
            </a:r>
            <a:r>
              <a:rPr lang="ru-RU" dirty="0" err="1" smtClean="0"/>
              <a:t>микроциркуляции</a:t>
            </a:r>
            <a:r>
              <a:rPr lang="ru-RU" dirty="0" smtClean="0"/>
              <a:t> за счет снижения сердечного выброса и фатального несоответствия доставки и потребления кислорода.</a:t>
            </a:r>
          </a:p>
          <a:p>
            <a:r>
              <a:rPr lang="ru-RU" dirty="0" smtClean="0"/>
              <a:t>Несмотря на достижения в лечении острого инфаркта миокарда (ИМ) в последние годы, </a:t>
            </a:r>
            <a:r>
              <a:rPr lang="ru-RU" dirty="0" err="1" smtClean="0"/>
              <a:t>кардиогенный</a:t>
            </a:r>
            <a:r>
              <a:rPr lang="ru-RU" dirty="0" smtClean="0"/>
              <a:t> шок (КШ) остается основной причиной смерти, составляя не менее 50 % от всех летальных исходов при ИМ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1924" y="404664"/>
            <a:ext cx="9433048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Классификация  по причине развития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ru-RU" dirty="0" smtClean="0"/>
              <a:t>Ишемического генеза (ОИМ)-80%</a:t>
            </a:r>
          </a:p>
          <a:p>
            <a:pPr marL="457200" indent="-457200">
              <a:buAutoNum type="arabicPeriod"/>
            </a:pPr>
            <a:r>
              <a:rPr lang="ru-RU" dirty="0" smtClean="0"/>
              <a:t>Механического </a:t>
            </a:r>
            <a:r>
              <a:rPr lang="ru-RU" dirty="0" smtClean="0"/>
              <a:t>генез </a:t>
            </a:r>
            <a:r>
              <a:rPr lang="ru-RU" dirty="0" smtClean="0"/>
              <a:t>: -при разрыв МЖП, свободной стенки, острая МК </a:t>
            </a:r>
            <a:r>
              <a:rPr lang="ru-RU" dirty="0" err="1" smtClean="0"/>
              <a:t>регургитация</a:t>
            </a:r>
            <a:r>
              <a:rPr lang="ru-RU" dirty="0" smtClean="0"/>
              <a:t>- -7%; при других состояниях ( ППС, ГКМП, </a:t>
            </a:r>
            <a:r>
              <a:rPr lang="ru-RU" dirty="0" err="1" smtClean="0"/>
              <a:t>миксомы</a:t>
            </a:r>
            <a:r>
              <a:rPr lang="ru-RU" dirty="0" smtClean="0"/>
              <a:t>, опухоли сердца, травмы, тампонада сердца)-5 %</a:t>
            </a:r>
          </a:p>
          <a:p>
            <a:pPr marL="457200" indent="-457200">
              <a:buAutoNum type="arabicPeriod"/>
            </a:pPr>
            <a:r>
              <a:rPr lang="ru-RU" dirty="0" err="1" smtClean="0"/>
              <a:t>Аритмогенного</a:t>
            </a:r>
            <a:r>
              <a:rPr lang="ru-RU" dirty="0" smtClean="0"/>
              <a:t> генеза -5%</a:t>
            </a:r>
          </a:p>
          <a:p>
            <a:pPr marL="457200" indent="-457200">
              <a:buAutoNum type="arabicPeriod"/>
            </a:pPr>
            <a:r>
              <a:rPr lang="ru-RU" dirty="0" err="1" smtClean="0"/>
              <a:t>Обструктивный</a:t>
            </a:r>
            <a:r>
              <a:rPr lang="ru-RU" dirty="0" smtClean="0"/>
              <a:t> КШ при ТЭЛА-2%</a:t>
            </a:r>
          </a:p>
          <a:p>
            <a:pPr marL="457200" indent="-457200">
              <a:buAutoNum type="arabicPeriod"/>
            </a:pPr>
            <a:r>
              <a:rPr lang="ru-RU" dirty="0" err="1" smtClean="0"/>
              <a:t>Миогенного</a:t>
            </a:r>
            <a:r>
              <a:rPr lang="ru-RU" dirty="0" smtClean="0"/>
              <a:t> воспалительного генеза (миокардиты)-1%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</a:t>
            </a:r>
            <a:r>
              <a:rPr lang="en-US" dirty="0" smtClean="0"/>
              <a:t>       </a:t>
            </a:r>
            <a:r>
              <a:rPr lang="ru-RU" dirty="0" smtClean="0"/>
              <a:t>анализ регистра </a:t>
            </a:r>
            <a:r>
              <a:rPr lang="en-US" dirty="0" smtClean="0"/>
              <a:t>GRACE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У 7,4 % больных с ОИМ развивается КШ</a:t>
            </a:r>
          </a:p>
          <a:p>
            <a:r>
              <a:rPr lang="ru-RU" dirty="0" smtClean="0"/>
              <a:t>Госпитальная летальность с КШ у больных  ОИМ достигает 59,4%</a:t>
            </a:r>
          </a:p>
          <a:p>
            <a:r>
              <a:rPr lang="ru-RU" dirty="0" err="1" smtClean="0"/>
              <a:t>ОИМсп</a:t>
            </a:r>
            <a:r>
              <a:rPr lang="en-US" dirty="0" smtClean="0"/>
              <a:t> ST</a:t>
            </a:r>
            <a:r>
              <a:rPr lang="ru-RU" dirty="0" smtClean="0"/>
              <a:t>: в структуре летальности КШ составляет 76%</a:t>
            </a:r>
            <a:endParaRPr lang="en-US" dirty="0" smtClean="0"/>
          </a:p>
          <a:p>
            <a:r>
              <a:rPr lang="ru-RU" dirty="0" err="1" smtClean="0"/>
              <a:t>ОИМсп</a:t>
            </a:r>
            <a:r>
              <a:rPr lang="en-US" dirty="0" smtClean="0"/>
              <a:t> ST</a:t>
            </a:r>
            <a:r>
              <a:rPr lang="ru-RU" dirty="0" smtClean="0"/>
              <a:t>: КШ развивается спустя 5-6 часов от начала заболевания</a:t>
            </a:r>
          </a:p>
          <a:p>
            <a:r>
              <a:rPr lang="ru-RU" dirty="0" err="1" smtClean="0"/>
              <a:t>ОИМбп</a:t>
            </a:r>
            <a:r>
              <a:rPr lang="en-US" dirty="0" smtClean="0"/>
              <a:t> ST</a:t>
            </a:r>
            <a:r>
              <a:rPr lang="ru-RU" dirty="0" smtClean="0"/>
              <a:t>: КШ развивается  в среднем через 94 часа</a:t>
            </a:r>
          </a:p>
          <a:p>
            <a:r>
              <a:rPr lang="ru-RU" dirty="0" smtClean="0"/>
              <a:t>Согласно данным аутопсии, требуется потеря 40% миокарда для развития КШ.</a:t>
            </a:r>
            <a:endParaRPr lang="en-US" dirty="0" smtClean="0"/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                     ПРОГНОЗ при КШ.</a:t>
            </a:r>
            <a:br>
              <a:rPr lang="ru-RU" dirty="0" smtClean="0"/>
            </a:br>
            <a:r>
              <a:rPr lang="en-US" dirty="0" smtClean="0"/>
              <a:t>            </a:t>
            </a:r>
            <a:r>
              <a:rPr lang="ru-RU" dirty="0" err="1" smtClean="0"/>
              <a:t>Валидизированная</a:t>
            </a:r>
            <a:r>
              <a:rPr lang="ru-RU" dirty="0" smtClean="0"/>
              <a:t> шкала </a:t>
            </a:r>
            <a:r>
              <a:rPr lang="en-US" dirty="0" err="1" smtClean="0"/>
              <a:t>CardShock</a:t>
            </a:r>
            <a:endParaRPr lang="ru-RU" dirty="0"/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1522413" y="1828800"/>
          <a:ext cx="9601200" cy="44500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812359"/>
                <a:gridCol w="1788841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критерий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Оценка/балл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Возраст</a:t>
                      </a:r>
                      <a:r>
                        <a:rPr lang="ru-RU" baseline="0" dirty="0" smtClean="0"/>
                        <a:t> старше 75 лет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Нарушение сознания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ПИКС,</a:t>
                      </a:r>
                      <a:r>
                        <a:rPr lang="ru-RU" baseline="0" dirty="0" smtClean="0"/>
                        <a:t> ЧКВ, АКШ в анамнезе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ФВ ЛЖ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ОКС</a:t>
                      </a:r>
                      <a:r>
                        <a:rPr lang="ru-RU" baseline="0" dirty="0" smtClean="0"/>
                        <a:t> как этиология КШ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Лактат</a:t>
                      </a:r>
                      <a:r>
                        <a:rPr lang="ru-RU" dirty="0" smtClean="0"/>
                        <a:t> крови менее 2ммоль/л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                                      2-4 </a:t>
                      </a:r>
                      <a:r>
                        <a:rPr lang="ru-RU" dirty="0" err="1" smtClean="0"/>
                        <a:t>ммоль</a:t>
                      </a:r>
                      <a:r>
                        <a:rPr lang="ru-RU" dirty="0" smtClean="0"/>
                        <a:t>/л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                               более 4 </a:t>
                      </a:r>
                      <a:r>
                        <a:rPr lang="ru-RU" dirty="0" err="1" smtClean="0"/>
                        <a:t>ммоль</a:t>
                      </a:r>
                      <a:r>
                        <a:rPr lang="ru-RU" dirty="0" smtClean="0"/>
                        <a:t>/л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СКФ более   60 мл/мин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                  30-60</a:t>
                      </a:r>
                      <a:r>
                        <a:rPr lang="ru-RU" baseline="0" dirty="0" smtClean="0"/>
                        <a:t> мл/мин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           </a:t>
                      </a:r>
                      <a:r>
                        <a:rPr lang="ru-RU" dirty="0" err="1" smtClean="0"/>
                        <a:t>менне</a:t>
                      </a:r>
                      <a:r>
                        <a:rPr lang="ru-RU" dirty="0" smtClean="0"/>
                        <a:t> 30 мл/мин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Жизнеугожающие</a:t>
            </a:r>
            <a:r>
              <a:rPr lang="ru-RU" dirty="0" smtClean="0"/>
              <a:t>  аритмии (тахикардии)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ОЦЕНКА ГЕМОДИНАМИЧЕСКИХ НАРУШЕНИЙ </a:t>
            </a:r>
            <a:r>
              <a:rPr lang="ru-RU" dirty="0" smtClean="0">
                <a:solidFill>
                  <a:schemeClr val="bg1"/>
                </a:solidFill>
              </a:rPr>
              <a:t>(вопрос о стабильности больного)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-</a:t>
            </a:r>
            <a:r>
              <a:rPr lang="ru-RU" dirty="0" smtClean="0"/>
              <a:t>признаки </a:t>
            </a:r>
            <a:r>
              <a:rPr lang="ru-RU" dirty="0" err="1" smtClean="0"/>
              <a:t>аритмогенного</a:t>
            </a:r>
            <a:r>
              <a:rPr lang="ru-RU" dirty="0" smtClean="0"/>
              <a:t> шока</a:t>
            </a:r>
          </a:p>
          <a:p>
            <a:r>
              <a:rPr lang="ru-RU" dirty="0" smtClean="0"/>
              <a:t>-степень утраты сознания (синкоп, МЭС)</a:t>
            </a:r>
          </a:p>
          <a:p>
            <a:r>
              <a:rPr lang="ru-RU" dirty="0" smtClean="0"/>
              <a:t>-клинические и ЭКГ признаки ишемии миокарда</a:t>
            </a:r>
          </a:p>
          <a:p>
            <a:r>
              <a:rPr lang="ru-RU" dirty="0" smtClean="0"/>
              <a:t>-признаки острой недостаточности кровообращения (</a:t>
            </a:r>
            <a:r>
              <a:rPr lang="en-US" dirty="0" err="1" smtClean="0"/>
              <a:t>Killip</a:t>
            </a:r>
            <a:r>
              <a:rPr lang="en-US" dirty="0" smtClean="0"/>
              <a:t> II-III</a:t>
            </a:r>
            <a:r>
              <a:rPr lang="ru-RU" dirty="0" smtClean="0"/>
              <a:t>)</a:t>
            </a:r>
          </a:p>
          <a:p>
            <a:endParaRPr lang="ru-RU" dirty="0" smtClean="0"/>
          </a:p>
          <a:p>
            <a:r>
              <a:rPr lang="ru-RU" b="1" i="1" dirty="0" smtClean="0"/>
              <a:t>Интенсивная терапия. Национальное руководство . Том 1 2018г.</a:t>
            </a:r>
            <a:r>
              <a:rPr lang="en-US" b="1" i="1" dirty="0" smtClean="0"/>
              <a:t> </a:t>
            </a:r>
            <a:r>
              <a:rPr lang="ru-RU" b="1" i="1" dirty="0" smtClean="0"/>
              <a:t>Рекомендации Е</a:t>
            </a:r>
            <a:r>
              <a:rPr lang="en-US" b="1" i="1" dirty="0" smtClean="0"/>
              <a:t>S </a:t>
            </a:r>
            <a:r>
              <a:rPr lang="ru-RU" b="1" i="1" dirty="0" smtClean="0"/>
              <a:t>С </a:t>
            </a:r>
            <a:r>
              <a:rPr lang="en-US" b="1" i="1" dirty="0" smtClean="0"/>
              <a:t>201</a:t>
            </a:r>
            <a:r>
              <a:rPr lang="ru-RU" b="1" i="1" dirty="0" smtClean="0"/>
              <a:t>7</a:t>
            </a:r>
            <a:r>
              <a:rPr lang="en-US" b="1" i="1" dirty="0" smtClean="0"/>
              <a:t>.</a:t>
            </a:r>
            <a:r>
              <a:rPr lang="ru-RU" b="1" i="1" dirty="0" smtClean="0"/>
              <a:t> Диагностика и лечение больных острым инфарктом миокарда с подъемом сегмента </a:t>
            </a:r>
            <a:r>
              <a:rPr lang="en-US" b="1" i="1" dirty="0" smtClean="0"/>
              <a:t>ST. </a:t>
            </a:r>
            <a:r>
              <a:rPr lang="ru-RU" b="1" i="1" dirty="0" smtClean="0"/>
              <a:t>Российские рекомендации 2013 г.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 spd="med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ru-RU" dirty="0" err="1" smtClean="0"/>
              <a:t>Валидизированная</a:t>
            </a:r>
            <a:r>
              <a:rPr lang="ru-RU" dirty="0" smtClean="0"/>
              <a:t> шкала </a:t>
            </a:r>
            <a:r>
              <a:rPr lang="en-US" dirty="0" err="1" smtClean="0"/>
              <a:t>CardShock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Риск смерти</a:t>
            </a:r>
          </a:p>
          <a:p>
            <a:r>
              <a:rPr lang="ru-RU" dirty="0" smtClean="0"/>
              <a:t>15%-2 балла</a:t>
            </a:r>
          </a:p>
          <a:p>
            <a:r>
              <a:rPr lang="ru-RU" dirty="0" smtClean="0"/>
              <a:t>30%-4 балла</a:t>
            </a:r>
          </a:p>
          <a:p>
            <a:r>
              <a:rPr lang="ru-RU" dirty="0" smtClean="0"/>
              <a:t>50%-6 баллов</a:t>
            </a:r>
          </a:p>
          <a:p>
            <a:r>
              <a:rPr lang="ru-RU" dirty="0" smtClean="0"/>
              <a:t>70%-7 баллов</a:t>
            </a:r>
          </a:p>
          <a:p>
            <a:r>
              <a:rPr lang="ru-RU" dirty="0" smtClean="0"/>
              <a:t>80%-8 баллов</a:t>
            </a:r>
          </a:p>
          <a:p>
            <a:r>
              <a:rPr lang="ru-RU" dirty="0" smtClean="0"/>
              <a:t>100%-9 баллов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9836" y="0"/>
            <a:ext cx="1029714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extShape 1"/>
          <p:cNvSpPr txBox="1"/>
          <p:nvPr/>
        </p:nvSpPr>
        <p:spPr>
          <a:xfrm>
            <a:off x="609441" y="704160"/>
            <a:ext cx="10969463" cy="1142640"/>
          </a:xfrm>
          <a:prstGeom prst="rect">
            <a:avLst/>
          </a:prstGeom>
        </p:spPr>
        <p:txBody>
          <a:bodyPr lIns="0" tIns="45000" rIns="0" bIns="0" anchor="b"/>
          <a:lstStyle/>
          <a:p>
            <a:pPr>
              <a:lnSpc>
                <a:spcPct val="100000"/>
              </a:lnSpc>
            </a:pPr>
            <a:r>
              <a:rPr lang="ru-RU" sz="5000" dirty="0" err="1">
                <a:solidFill>
                  <a:srgbClr val="04617B"/>
                </a:solidFill>
                <a:latin typeface="Calibri"/>
              </a:rPr>
              <a:t>Кардиогенный</a:t>
            </a:r>
            <a:r>
              <a:rPr lang="ru-RU" sz="5000" dirty="0">
                <a:solidFill>
                  <a:srgbClr val="04617B"/>
                </a:solidFill>
                <a:latin typeface="Calibri"/>
              </a:rPr>
              <a:t> шок. Классификация 2019г</a:t>
            </a:r>
            <a:endParaRPr dirty="0"/>
          </a:p>
        </p:txBody>
      </p:sp>
      <p:graphicFrame>
        <p:nvGraphicFramePr>
          <p:cNvPr id="128" name="Table 2"/>
          <p:cNvGraphicFramePr/>
          <p:nvPr/>
        </p:nvGraphicFramePr>
        <p:xfrm>
          <a:off x="0" y="1785960"/>
          <a:ext cx="12188347" cy="5071680"/>
        </p:xfrm>
        <a:graphic>
          <a:graphicData uri="http://schemas.openxmlformats.org/drawingml/2006/table">
            <a:tbl>
              <a:tblPr/>
              <a:tblGrid>
                <a:gridCol w="1375802"/>
                <a:gridCol w="3636973"/>
                <a:gridCol w="2653709"/>
                <a:gridCol w="1867194"/>
                <a:gridCol w="2654669"/>
              </a:tblGrid>
              <a:tr h="10101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b="1" dirty="0">
                          <a:solidFill>
                            <a:schemeClr val="tx1"/>
                          </a:solidFill>
                          <a:latin typeface="Constantia"/>
                        </a:rPr>
                        <a:t>Стадия</a:t>
                      </a:r>
                      <a:endParaRPr dirty="0">
                        <a:solidFill>
                          <a:schemeClr val="tx1"/>
                        </a:solidFill>
                      </a:endParaRPr>
                    </a:p>
                  </a:txBody>
                  <a:tcPr marL="121888" marR="121888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b="1" dirty="0">
                          <a:solidFill>
                            <a:schemeClr val="tx1"/>
                          </a:solidFill>
                          <a:latin typeface="Constantia"/>
                        </a:rPr>
                        <a:t>Клиника</a:t>
                      </a:r>
                      <a:endParaRPr dirty="0">
                        <a:solidFill>
                          <a:schemeClr val="tx1"/>
                        </a:solidFill>
                      </a:endParaRPr>
                    </a:p>
                  </a:txBody>
                  <a:tcPr marL="121888" marR="121888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b="1" dirty="0" err="1">
                          <a:solidFill>
                            <a:schemeClr val="tx1"/>
                          </a:solidFill>
                          <a:latin typeface="Constantia"/>
                        </a:rPr>
                        <a:t>Физикальные</a:t>
                      </a:r>
                      <a:r>
                        <a:rPr lang="ru-RU" b="1" dirty="0">
                          <a:solidFill>
                            <a:schemeClr val="tx1"/>
                          </a:solidFill>
                          <a:latin typeface="Constantia"/>
                        </a:rPr>
                        <a:t> данные</a:t>
                      </a:r>
                      <a:endParaRPr dirty="0">
                        <a:solidFill>
                          <a:schemeClr val="tx1"/>
                        </a:solidFill>
                      </a:endParaRPr>
                    </a:p>
                  </a:txBody>
                  <a:tcPr marL="121888" marR="121888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b="1" dirty="0">
                          <a:solidFill>
                            <a:schemeClr val="tx1"/>
                          </a:solidFill>
                          <a:latin typeface="Constantia"/>
                        </a:rPr>
                        <a:t>Биохимические маркеры</a:t>
                      </a:r>
                      <a:endParaRPr dirty="0">
                        <a:solidFill>
                          <a:schemeClr val="tx1"/>
                        </a:solidFill>
                      </a:endParaRPr>
                    </a:p>
                  </a:txBody>
                  <a:tcPr marL="121888" marR="121888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b="1" dirty="0">
                          <a:solidFill>
                            <a:schemeClr val="tx1"/>
                          </a:solidFill>
                          <a:latin typeface="Constantia"/>
                        </a:rPr>
                        <a:t>Гемодинамика</a:t>
                      </a:r>
                      <a:endParaRPr dirty="0">
                        <a:solidFill>
                          <a:schemeClr val="tx1"/>
                        </a:solidFill>
                      </a:endParaRPr>
                    </a:p>
                  </a:txBody>
                  <a:tcPr marL="121888" marR="121888">
                    <a:solidFill>
                      <a:schemeClr val="accent6"/>
                    </a:solidFill>
                  </a:tcPr>
                </a:tc>
              </a:tr>
              <a:tr h="1275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onstantia"/>
                        </a:rPr>
                        <a:t>А </a:t>
                      </a:r>
                      <a:endParaRPr b="1" dirty="0"/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onstantia"/>
                        </a:rPr>
                        <a:t>Нет КШ</a:t>
                      </a:r>
                      <a:endParaRPr b="1" dirty="0"/>
                    </a:p>
                  </a:txBody>
                  <a:tcPr marL="121888" marR="121888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onstantia"/>
                        </a:rPr>
                        <a:t>Пациент в данный момент не испытывает признаков КШ, но имеет факторы риска его развития (передний ОИМ, НР)</a:t>
                      </a:r>
                      <a:endParaRPr b="1" dirty="0"/>
                    </a:p>
                  </a:txBody>
                  <a:tcPr marL="121888" marR="121888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onstantia"/>
                        </a:rPr>
                        <a:t>Нет застоя в легких,  АД-норма, небольшая тахикардия, норм. ментальная функция</a:t>
                      </a:r>
                      <a:endParaRPr b="1" dirty="0"/>
                    </a:p>
                  </a:txBody>
                  <a:tcPr marL="121888" marR="121888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onstantia"/>
                        </a:rPr>
                        <a:t>Нормальная функция почек, 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Constantia"/>
                        </a:rPr>
                        <a:t>лактат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onstantia"/>
                        </a:rPr>
                        <a:t> в норме</a:t>
                      </a:r>
                      <a:endParaRPr b="1" dirty="0"/>
                    </a:p>
                  </a:txBody>
                  <a:tcPr marL="121888" marR="121888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Constantia"/>
                        </a:rPr>
                        <a:t>Нормотензия</a:t>
                      </a:r>
                      <a:endParaRPr b="1" dirty="0"/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Constantia"/>
                        </a:rPr>
                        <a:t>СисАД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onstantia"/>
                        </a:rPr>
                        <a:t> &gt;100, СИ&gt;2.5</a:t>
                      </a:r>
                      <a:endParaRPr b="1" dirty="0"/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onstantia"/>
                        </a:rPr>
                        <a:t>ЦВД &lt; 10</a:t>
                      </a:r>
                      <a:endParaRPr b="1" dirty="0"/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Constantia"/>
                        </a:rPr>
                        <a:t>Pa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onstantia"/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Constantia"/>
                        </a:rPr>
                        <a:t>sat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onstantia"/>
                        </a:rPr>
                        <a:t> &gt;65 %</a:t>
                      </a:r>
                      <a:endParaRPr b="1" dirty="0"/>
                    </a:p>
                  </a:txBody>
                  <a:tcPr marL="121888" marR="121888">
                    <a:solidFill>
                      <a:schemeClr val="accent2"/>
                    </a:solidFill>
                  </a:tcPr>
                </a:tc>
              </a:tr>
              <a:tr h="1275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onstantia"/>
                        </a:rPr>
                        <a:t>B </a:t>
                      </a:r>
                      <a:endParaRPr b="1" dirty="0"/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onstantia"/>
                        </a:rPr>
                        <a:t>начало КШ</a:t>
                      </a:r>
                      <a:endParaRPr b="1" dirty="0"/>
                    </a:p>
                  </a:txBody>
                  <a:tcPr marL="121888" marR="121888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onstantia"/>
                        </a:rPr>
                        <a:t>Имеются признаки гипотензии или тахикардии без 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Constantia"/>
                        </a:rPr>
                        <a:t>гипоперфузии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onstantia"/>
                        </a:rPr>
                        <a:t> органов</a:t>
                      </a:r>
                      <a:endParaRPr b="1" dirty="0"/>
                    </a:p>
                  </a:txBody>
                  <a:tcPr marL="121888" marR="121888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onstantia"/>
                        </a:rPr>
                        <a:t>Хрипы в легких, норм. ментальная функция</a:t>
                      </a:r>
                      <a:endParaRPr b="1" dirty="0"/>
                    </a:p>
                  </a:txBody>
                  <a:tcPr marL="121888" marR="121888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Constantia"/>
                        </a:rPr>
                        <a:t>N-лактат</a:t>
                      </a:r>
                      <a:endParaRPr b="1" dirty="0"/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onstantia"/>
                        </a:rPr>
                        <a:t>Ухудшение функции почек, повышен BMP</a:t>
                      </a:r>
                      <a:endParaRPr b="1" dirty="0"/>
                    </a:p>
                  </a:txBody>
                  <a:tcPr marL="121888" marR="121888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onstantia"/>
                        </a:rPr>
                        <a:t>CАД&lt; 60</a:t>
                      </a:r>
                      <a:endParaRPr b="1" dirty="0"/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onstantia"/>
                        </a:rPr>
                        <a:t>ЧСС &gt;100</a:t>
                      </a:r>
                      <a:endParaRPr b="1" dirty="0"/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onstantia"/>
                        </a:rPr>
                        <a:t>СИ&lt;2.2</a:t>
                      </a:r>
                      <a:endParaRPr b="1" dirty="0"/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Constantia"/>
                        </a:rPr>
                        <a:t>Pa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onstantia"/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Constantia"/>
                        </a:rPr>
                        <a:t>sat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onstantia"/>
                        </a:rPr>
                        <a:t> &lt;65 %</a:t>
                      </a:r>
                      <a:endParaRPr b="1" dirty="0"/>
                    </a:p>
                    <a:p>
                      <a:pPr>
                        <a:lnSpc>
                          <a:spcPct val="100000"/>
                        </a:lnSpc>
                      </a:pPr>
                      <a:endParaRPr b="1" dirty="0"/>
                    </a:p>
                  </a:txBody>
                  <a:tcPr marL="121888" marR="121888">
                    <a:solidFill>
                      <a:schemeClr val="accent2"/>
                    </a:solidFill>
                  </a:tcPr>
                </a:tc>
              </a:tr>
              <a:tr h="15105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onstantia"/>
                        </a:rPr>
                        <a:t>C</a:t>
                      </a:r>
                      <a:endParaRPr b="1" dirty="0"/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onstantia"/>
                        </a:rPr>
                        <a:t>Классический КШ</a:t>
                      </a:r>
                      <a:endParaRPr b="1" dirty="0"/>
                    </a:p>
                  </a:txBody>
                  <a:tcPr marL="121888" marR="121888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Constantia"/>
                        </a:rPr>
                        <a:t>Гипоперфузия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onstantia"/>
                        </a:rPr>
                        <a:t> органов, требуется коррекция: 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Constantia"/>
                        </a:rPr>
                        <a:t>инотропы,вазопрессоры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onstantia"/>
                        </a:rPr>
                        <a:t>, механическая поддержка, ЭКМО,ИВЛ….)</a:t>
                      </a:r>
                      <a:endParaRPr b="1" dirty="0"/>
                    </a:p>
                  </a:txBody>
                  <a:tcPr marL="121888" marR="121888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onstantia"/>
                        </a:rPr>
                        <a:t>Перегрузка объемом, 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Constantia"/>
                        </a:rPr>
                        <a:t>Киллип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onstantia"/>
                        </a:rPr>
                        <a:t> 3-4, изменения психического статуса, 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Constantia"/>
                        </a:rPr>
                        <a:t>олигоурия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onstantia"/>
                        </a:rPr>
                        <a:t> менее 30 мл/ч</a:t>
                      </a:r>
                      <a:endParaRPr b="1" dirty="0"/>
                    </a:p>
                  </a:txBody>
                  <a:tcPr marL="121888" marR="121888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Constantia"/>
                        </a:rPr>
                        <a:t>Лактатацидоз</a:t>
                      </a:r>
                      <a:endParaRPr b="1" dirty="0"/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Constantia"/>
                        </a:rPr>
                        <a:t>Креатинин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onstantia"/>
                        </a:rPr>
                        <a:t> повышен более чем в</a:t>
                      </a:r>
                      <a:endParaRPr b="1" dirty="0"/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onstantia"/>
                        </a:rPr>
                        <a:t>2 раза, повышен BMP</a:t>
                      </a:r>
                      <a:endParaRPr b="1" dirty="0"/>
                    </a:p>
                  </a:txBody>
                  <a:tcPr marL="121888" marR="121888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onstantia"/>
                        </a:rPr>
                        <a:t>CАД&lt; 60</a:t>
                      </a:r>
                      <a:endParaRPr b="1" dirty="0"/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Constantia"/>
                        </a:rPr>
                        <a:t>Сис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onstantia"/>
                        </a:rPr>
                        <a:t> АД&lt; 90</a:t>
                      </a:r>
                      <a:endParaRPr b="1" dirty="0"/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onstantia"/>
                        </a:rPr>
                        <a:t>с 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Constantia"/>
                        </a:rPr>
                        <a:t>кардиотониками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onstantia"/>
                        </a:rPr>
                        <a:t> </a:t>
                      </a:r>
                      <a:endParaRPr b="1" dirty="0"/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onstantia"/>
                        </a:rPr>
                        <a:t>СИ&lt;2.2</a:t>
                      </a:r>
                      <a:endParaRPr b="1" dirty="0"/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Constantia"/>
                        </a:rPr>
                        <a:t>Pa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onstantia"/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Constantia"/>
                        </a:rPr>
                        <a:t>sat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onstantia"/>
                        </a:rPr>
                        <a:t> &lt;65 %</a:t>
                      </a:r>
                      <a:endParaRPr b="1" dirty="0"/>
                    </a:p>
                    <a:p>
                      <a:pPr>
                        <a:lnSpc>
                          <a:spcPct val="100000"/>
                        </a:lnSpc>
                      </a:pPr>
                      <a:endParaRPr b="1" dirty="0"/>
                    </a:p>
                  </a:txBody>
                  <a:tcPr marL="121888" marR="121888"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Shape 1"/>
          <p:cNvSpPr txBox="1"/>
          <p:nvPr/>
        </p:nvSpPr>
        <p:spPr>
          <a:xfrm>
            <a:off x="609441" y="704160"/>
            <a:ext cx="10969463" cy="1142640"/>
          </a:xfrm>
          <a:prstGeom prst="rect">
            <a:avLst/>
          </a:prstGeom>
        </p:spPr>
        <p:txBody>
          <a:bodyPr lIns="0" tIns="45000" rIns="0" bIns="0" anchor="b"/>
          <a:lstStyle/>
          <a:p>
            <a:pPr>
              <a:lnSpc>
                <a:spcPct val="100000"/>
              </a:lnSpc>
            </a:pPr>
            <a:r>
              <a:rPr lang="ru-RU" sz="5000">
                <a:solidFill>
                  <a:srgbClr val="04617B"/>
                </a:solidFill>
                <a:latin typeface="Calibri"/>
              </a:rPr>
              <a:t>Кардиогенный шок. Классификация 2019г</a:t>
            </a:r>
            <a:endParaRPr/>
          </a:p>
        </p:txBody>
      </p:sp>
      <p:graphicFrame>
        <p:nvGraphicFramePr>
          <p:cNvPr id="130" name="Table 2"/>
          <p:cNvGraphicFramePr/>
          <p:nvPr/>
        </p:nvGraphicFramePr>
        <p:xfrm>
          <a:off x="0" y="1785960"/>
          <a:ext cx="12188347" cy="5460120"/>
        </p:xfrm>
        <a:graphic>
          <a:graphicData uri="http://schemas.openxmlformats.org/drawingml/2006/table">
            <a:tbl>
              <a:tblPr/>
              <a:tblGrid>
                <a:gridCol w="1375802"/>
                <a:gridCol w="3636973"/>
                <a:gridCol w="2653709"/>
                <a:gridCol w="1867194"/>
                <a:gridCol w="2654669"/>
              </a:tblGrid>
              <a:tr h="9493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b="1" dirty="0">
                          <a:solidFill>
                            <a:schemeClr val="tx1"/>
                          </a:solidFill>
                          <a:latin typeface="Constantia"/>
                        </a:rPr>
                        <a:t>Стадия</a:t>
                      </a:r>
                      <a:endParaRPr dirty="0">
                        <a:solidFill>
                          <a:schemeClr val="tx1"/>
                        </a:solidFill>
                      </a:endParaRPr>
                    </a:p>
                  </a:txBody>
                  <a:tcPr marL="121888" marR="121888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b="1" dirty="0">
                          <a:solidFill>
                            <a:schemeClr val="tx1"/>
                          </a:solidFill>
                          <a:latin typeface="Constantia"/>
                        </a:rPr>
                        <a:t>Клиника</a:t>
                      </a:r>
                      <a:endParaRPr dirty="0">
                        <a:solidFill>
                          <a:schemeClr val="tx1"/>
                        </a:solidFill>
                      </a:endParaRPr>
                    </a:p>
                  </a:txBody>
                  <a:tcPr marL="121888" marR="121888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b="1" dirty="0" err="1">
                          <a:solidFill>
                            <a:schemeClr val="tx1"/>
                          </a:solidFill>
                          <a:latin typeface="Constantia"/>
                        </a:rPr>
                        <a:t>Физикальные</a:t>
                      </a:r>
                      <a:r>
                        <a:rPr lang="ru-RU" b="1" dirty="0">
                          <a:solidFill>
                            <a:schemeClr val="tx1"/>
                          </a:solidFill>
                          <a:latin typeface="Constantia"/>
                        </a:rPr>
                        <a:t> данные</a:t>
                      </a:r>
                      <a:endParaRPr dirty="0">
                        <a:solidFill>
                          <a:schemeClr val="tx1"/>
                        </a:solidFill>
                      </a:endParaRPr>
                    </a:p>
                  </a:txBody>
                  <a:tcPr marL="121888" marR="121888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b="1" dirty="0">
                          <a:solidFill>
                            <a:schemeClr val="tx1"/>
                          </a:solidFill>
                          <a:latin typeface="Constantia"/>
                        </a:rPr>
                        <a:t>Биохимические маркеры</a:t>
                      </a:r>
                      <a:endParaRPr dirty="0">
                        <a:solidFill>
                          <a:schemeClr val="tx1"/>
                        </a:solidFill>
                      </a:endParaRPr>
                    </a:p>
                  </a:txBody>
                  <a:tcPr marL="121888" marR="121888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b="1" dirty="0">
                          <a:solidFill>
                            <a:schemeClr val="tx1"/>
                          </a:solidFill>
                          <a:latin typeface="Constantia"/>
                        </a:rPr>
                        <a:t>Гемодинамика</a:t>
                      </a:r>
                      <a:endParaRPr dirty="0">
                        <a:solidFill>
                          <a:schemeClr val="tx1"/>
                        </a:solidFill>
                      </a:endParaRPr>
                    </a:p>
                  </a:txBody>
                  <a:tcPr marL="121888" marR="121888">
                    <a:solidFill>
                      <a:schemeClr val="accent3"/>
                    </a:solidFill>
                  </a:tcPr>
                </a:tc>
              </a:tr>
              <a:tr h="24717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onstantia"/>
                        </a:rPr>
                        <a:t>D ухудшение</a:t>
                      </a:r>
                      <a:endParaRPr b="1" dirty="0"/>
                    </a:p>
                  </a:txBody>
                  <a:tcPr marL="121888" marR="121888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onstantia"/>
                        </a:rPr>
                        <a:t>Признаки, что и в категории  С, но с прогрессированием и ухудшением. Плохо корригируются терапией.</a:t>
                      </a:r>
                      <a:endParaRPr b="1" dirty="0"/>
                    </a:p>
                  </a:txBody>
                  <a:tcPr marL="121888" marR="121888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Constantia"/>
                        </a:rPr>
                        <a:t>Киллип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onstantia"/>
                        </a:rPr>
                        <a:t> 4.</a:t>
                      </a:r>
                      <a:endParaRPr b="1" dirty="0"/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onstantia"/>
                        </a:rPr>
                        <a:t>Требуется комбинация 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Constantia"/>
                        </a:rPr>
                        <a:t>прессоров,\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onstantia"/>
                        </a:rPr>
                        <a:t> или добавление механических устройств поддержки гемодинамики, перфузии</a:t>
                      </a:r>
                      <a:endParaRPr b="1" dirty="0"/>
                    </a:p>
                  </a:txBody>
                  <a:tcPr marL="121888" marR="121888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Constantia"/>
                        </a:rPr>
                        <a:t>Лактатацидоз</a:t>
                      </a:r>
                      <a:endParaRPr b="1" dirty="0"/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Constantia"/>
                        </a:rPr>
                        <a:t>Креатинин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onstantia"/>
                        </a:rPr>
                        <a:t> повышен более чем в 2 раза, повышен BMP. Лабораторные признаки СПОН</a:t>
                      </a:r>
                      <a:endParaRPr b="1" dirty="0"/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onstantia"/>
                        </a:rPr>
                        <a:t>,</a:t>
                      </a:r>
                      <a:endParaRPr b="1" dirty="0"/>
                    </a:p>
                    <a:p>
                      <a:pPr>
                        <a:lnSpc>
                          <a:spcPct val="100000"/>
                        </a:lnSpc>
                      </a:pPr>
                      <a:endParaRPr b="1" dirty="0"/>
                    </a:p>
                  </a:txBody>
                  <a:tcPr marL="121888" marR="121888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onstantia"/>
                        </a:rPr>
                        <a:t>Комбинация 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Constantia"/>
                        </a:rPr>
                        <a:t>кардиотоников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onstantia"/>
                        </a:rPr>
                        <a:t>, 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Constantia"/>
                        </a:rPr>
                        <a:t>вазопрессоров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onstantia"/>
                        </a:rPr>
                        <a:t> и механических средств поддержки гемодинамики и перфузии</a:t>
                      </a:r>
                      <a:endParaRPr b="1" dirty="0"/>
                    </a:p>
                  </a:txBody>
                  <a:tcPr marL="121888" marR="121888">
                    <a:solidFill>
                      <a:srgbClr val="FFFF00"/>
                    </a:solidFill>
                  </a:tcPr>
                </a:tc>
              </a:tr>
              <a:tr h="20390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onstantia"/>
                        </a:rPr>
                        <a:t>Е экстремальная стадия</a:t>
                      </a:r>
                      <a:endParaRPr b="1" dirty="0"/>
                    </a:p>
                  </a:txBody>
                  <a:tcPr marL="121888" marR="12188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onstantia"/>
                        </a:rPr>
                        <a:t>Остановка самостоятельной сердечной деятельности,  только поддержка ЭКМО, ИВЛ, дефибриллятор</a:t>
                      </a:r>
                      <a:endParaRPr b="1" dirty="0"/>
                    </a:p>
                  </a:txBody>
                  <a:tcPr marL="121888" marR="12188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onstantia"/>
                        </a:rPr>
                        <a:t>Попытка умереть</a:t>
                      </a:r>
                      <a:endParaRPr b="1" dirty="0"/>
                    </a:p>
                  </a:txBody>
                  <a:tcPr marL="121888" marR="12188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Constantia"/>
                        </a:rPr>
                        <a:t>Лактат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onstantia"/>
                        </a:rPr>
                        <a:t> повышен более чем в 5 раз,</a:t>
                      </a:r>
                      <a:endParaRPr b="1" dirty="0"/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onstantia"/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Constantia"/>
                        </a:rPr>
                        <a:t>рH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onstantia"/>
                        </a:rPr>
                        <a:t> менее 7,2</a:t>
                      </a:r>
                      <a:endParaRPr b="1" dirty="0"/>
                    </a:p>
                  </a:txBody>
                  <a:tcPr marL="121888" marR="12188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Constantia"/>
                        </a:rPr>
                        <a:t>Отсутствие сердечной деятельности без реанимационного пособия, ЖТ/ФЖ,  гипотензия несмотря на  максимальную поддержку.</a:t>
                      </a:r>
                      <a:endParaRPr b="1" dirty="0"/>
                    </a:p>
                    <a:p>
                      <a:pPr>
                        <a:lnSpc>
                          <a:spcPct val="100000"/>
                        </a:lnSpc>
                      </a:pPr>
                      <a:endParaRPr b="1" dirty="0"/>
                    </a:p>
                  </a:txBody>
                  <a:tcPr marL="121888" marR="121888"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Диагностика КШ. Лабораторные критерии.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661" y="1556792"/>
            <a:ext cx="11926164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Иструментальные</a:t>
            </a:r>
            <a:r>
              <a:rPr lang="ru-RU" dirty="0" smtClean="0"/>
              <a:t> критерии: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5860" y="1700808"/>
            <a:ext cx="10153127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7828" y="404664"/>
            <a:ext cx="96012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            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Рекомендации по ведению больных</a:t>
            </a:r>
            <a:b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                       с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</a:rPr>
              <a:t>кардиогенным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шоком</a:t>
            </a:r>
            <a:b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</a:b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522413" y="1828800"/>
          <a:ext cx="9601200" cy="46685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380311"/>
                <a:gridCol w="936104"/>
                <a:gridCol w="1284785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Рекомендации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baseline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Класс</a:t>
                      </a:r>
                      <a:endParaRPr lang="ru-RU" sz="1800" b="1" kern="1200" baseline="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Уровень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  <a:tr h="672088">
                <a:tc>
                  <a:txBody>
                    <a:bodyPr/>
                    <a:lstStyle/>
                    <a:p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Всем пациентам с подозрением на КШ рекомендована </a:t>
                      </a:r>
                    </a:p>
                    <a:p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немедленная ЭКГ и </a:t>
                      </a:r>
                      <a:r>
                        <a:rPr lang="ru-RU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ЭхоКГ</a:t>
                      </a:r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</a:t>
                      </a:r>
                      <a:r>
                        <a:rPr lang="en-US" dirty="0" smtClean="0"/>
                        <a:t>I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C</a:t>
                      </a:r>
                      <a:endParaRPr lang="ru-RU" dirty="0"/>
                    </a:p>
                  </a:txBody>
                  <a:tcPr/>
                </a:tc>
              </a:tr>
              <a:tr h="1053832">
                <a:tc>
                  <a:txBody>
                    <a:bodyPr/>
                    <a:lstStyle/>
                    <a:p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Все пациенты с КШ д.б. переведены в </a:t>
                      </a:r>
                      <a:r>
                        <a:rPr lang="ru-RU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инвазивный</a:t>
                      </a:r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стационар , имеющий службу катетеризации сердца 24/7, специалистов </a:t>
                      </a:r>
                      <a:r>
                        <a:rPr lang="ru-RU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ОИТ,с</a:t>
                      </a:r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наличием кратковременной МПК</a:t>
                      </a:r>
                    </a:p>
                    <a:p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I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C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У больных с КШ рекомендована ЭКАГ с ЧКВ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I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C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Рекомендован непрерывный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мониторинг АД,ЧСС, </a:t>
                      </a:r>
                      <a:r>
                        <a:rPr lang="ru-RU" dirty="0" err="1" smtClean="0"/>
                        <a:t>инвазивный</a:t>
                      </a:r>
                      <a:r>
                        <a:rPr lang="ru-RU" baseline="0" dirty="0" smtClean="0"/>
                        <a:t> мониторинг АД с артериальной линией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I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C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Рекомендуется введение 200 мл. кристалл. </a:t>
                      </a:r>
                      <a:r>
                        <a:rPr lang="ru-RU" dirty="0" err="1" smtClean="0"/>
                        <a:t>р-ра</a:t>
                      </a:r>
                      <a:r>
                        <a:rPr lang="ru-RU" dirty="0" smtClean="0"/>
                        <a:t> за 15-30</a:t>
                      </a:r>
                      <a:r>
                        <a:rPr lang="ru-RU" baseline="0" dirty="0" smtClean="0"/>
                        <a:t> минут как терапии первой линии, если нет признаков </a:t>
                      </a:r>
                      <a:r>
                        <a:rPr lang="ru-RU" baseline="0" dirty="0" err="1" smtClean="0"/>
                        <a:t>гиперволемии</a:t>
                      </a:r>
                      <a:r>
                        <a:rPr lang="ru-RU" baseline="0" dirty="0" smtClean="0"/>
                        <a:t>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I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C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                Исследование SHOCK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 descr="E:\ФУВ КАРДИОЛОГИЯ\шок 2\Как лечить кардиогенный шок при инфаркте миокарда_ _ Староверов И.И. _ «РМЖ» №19 от 03.10.2002_files\p898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5820" y="1628800"/>
            <a:ext cx="5616624" cy="4191000"/>
          </a:xfrm>
          <a:prstGeom prst="rect">
            <a:avLst/>
          </a:prstGeom>
          <a:noFill/>
        </p:spPr>
      </p:pic>
      <p:pic>
        <p:nvPicPr>
          <p:cNvPr id="1027" name="Picture 3" descr="E:\ФУВ КАРДИОЛОГИЯ\шок 2\Как лечить кардиогенный шок при инфаркте миокарда_ _ Староверов И.И. _ «РМЖ» №19 от 03.10.2002_files\p8973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98468" y="1772816"/>
            <a:ext cx="5590357" cy="396044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Медикаментозное лечение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1. </a:t>
            </a:r>
            <a:r>
              <a:rPr lang="ru-RU" dirty="0" err="1" smtClean="0"/>
              <a:t>Волюмическая</a:t>
            </a:r>
            <a:r>
              <a:rPr lang="ru-RU" dirty="0" smtClean="0"/>
              <a:t> нагрузка : </a:t>
            </a:r>
          </a:p>
          <a:p>
            <a:r>
              <a:rPr lang="ru-RU" dirty="0" smtClean="0"/>
              <a:t>-тест Вейля  введение ограниченного объема, как правило, 300–500 мл жидкости (5 мл/кг) за 10–30 мин</a:t>
            </a:r>
          </a:p>
          <a:p>
            <a:r>
              <a:rPr lang="ru-RU" dirty="0" smtClean="0"/>
              <a:t>-тест М</a:t>
            </a:r>
            <a:r>
              <a:rPr lang="en-US" dirty="0" err="1" smtClean="0"/>
              <a:t>onnet</a:t>
            </a:r>
            <a:r>
              <a:rPr lang="ru-RU" dirty="0" smtClean="0"/>
              <a:t> с поднятием ножного конца кровати</a:t>
            </a:r>
          </a:p>
          <a:p>
            <a:r>
              <a:rPr lang="ru-RU" dirty="0" smtClean="0"/>
              <a:t>Тест считается положительным, если повышение ЦВД на 2 мм </a:t>
            </a:r>
            <a:r>
              <a:rPr lang="ru-RU" dirty="0" err="1" smtClean="0"/>
              <a:t>рт</a:t>
            </a:r>
            <a:r>
              <a:rPr lang="ru-RU" dirty="0" smtClean="0"/>
              <a:t>. ст. (ДЗЛА на 3 мм </a:t>
            </a:r>
            <a:r>
              <a:rPr lang="ru-RU" dirty="0" err="1" smtClean="0"/>
              <a:t>рт</a:t>
            </a:r>
            <a:r>
              <a:rPr lang="ru-RU" dirty="0" smtClean="0"/>
              <a:t>. ст.) и более сопровождается приростом СВ на более чем 0,25–0,30 л/мин и УО по </a:t>
            </a:r>
            <a:r>
              <a:rPr lang="ru-RU" dirty="0" err="1" smtClean="0"/>
              <a:t>ЭхоКГ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Лекарственные препараты для лечения ОСН</a:t>
            </a:r>
            <a:b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                 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Кардиотоники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Артериальная  гипотония (систолическое АД &lt;90 мм </a:t>
            </a:r>
            <a:r>
              <a:rPr lang="ru-RU" dirty="0" err="1" smtClean="0"/>
              <a:t>рт</a:t>
            </a:r>
            <a:r>
              <a:rPr lang="ru-RU" dirty="0" smtClean="0"/>
              <a:t>. </a:t>
            </a:r>
            <a:r>
              <a:rPr lang="ru-RU" dirty="0" err="1" smtClean="0"/>
              <a:t>ст</a:t>
            </a:r>
            <a:r>
              <a:rPr lang="ru-RU" dirty="0" smtClean="0"/>
              <a:t>) и/или проявлениями </a:t>
            </a:r>
            <a:r>
              <a:rPr lang="ru-RU" dirty="0" err="1" smtClean="0"/>
              <a:t>гипоперфузии</a:t>
            </a:r>
            <a:r>
              <a:rPr lang="ru-RU" dirty="0" smtClean="0"/>
              <a:t> на фоне отсутствия признаков  </a:t>
            </a:r>
            <a:r>
              <a:rPr lang="ru-RU" dirty="0" err="1" smtClean="0"/>
              <a:t>гиповолемии</a:t>
            </a:r>
            <a:r>
              <a:rPr lang="ru-RU" dirty="0" smtClean="0"/>
              <a:t>.  Увеличение сердечного выброса, повышения систолического АД, улучшения тканевой перфузии и поддержания нормального функционирования органов-мишеней 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[класс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II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, степень доказанности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C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].</a:t>
            </a:r>
          </a:p>
          <a:p>
            <a:r>
              <a:rPr lang="ru-RU" dirty="0" smtClean="0"/>
              <a:t> Устранение неблагоприятного эффекта блокады </a:t>
            </a:r>
            <a:r>
              <a:rPr lang="ru-RU" dirty="0" err="1" smtClean="0"/>
              <a:t>бета-адренорецепторов</a:t>
            </a:r>
            <a:r>
              <a:rPr lang="ru-RU" dirty="0" smtClean="0"/>
              <a:t>, приводящей к артериальной гипотонии и </a:t>
            </a:r>
            <a:r>
              <a:rPr lang="ru-RU" dirty="0" err="1" smtClean="0"/>
              <a:t>гипоперфузии</a:t>
            </a:r>
            <a:r>
              <a:rPr lang="ru-RU" dirty="0" smtClean="0"/>
              <a:t>, можно купировать в/</a:t>
            </a:r>
            <a:r>
              <a:rPr lang="ru-RU" dirty="0" err="1" smtClean="0"/>
              <a:t>в</a:t>
            </a:r>
            <a:r>
              <a:rPr lang="ru-RU" dirty="0" smtClean="0"/>
              <a:t>  введением </a:t>
            </a:r>
            <a:r>
              <a:rPr lang="ru-RU" dirty="0" err="1" smtClean="0"/>
              <a:t>левосимендана</a:t>
            </a:r>
            <a:r>
              <a:rPr lang="ru-RU" dirty="0" smtClean="0"/>
              <a:t>, которые в этой ситуации предпочтительнее </a:t>
            </a:r>
            <a:r>
              <a:rPr lang="ru-RU" dirty="0" err="1" smtClean="0"/>
              <a:t>добутамина</a:t>
            </a:r>
            <a:r>
              <a:rPr lang="ru-RU" dirty="0" smtClean="0"/>
              <a:t> и </a:t>
            </a:r>
            <a:r>
              <a:rPr lang="ru-RU" dirty="0" err="1" smtClean="0"/>
              <a:t>допамина</a:t>
            </a:r>
            <a:r>
              <a:rPr lang="ru-RU" dirty="0" smtClean="0"/>
              <a:t> 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[класс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II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, степень доказанности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C</a:t>
            </a:r>
            <a:r>
              <a:rPr lang="ru-RU" dirty="0" smtClean="0"/>
              <a:t>].</a:t>
            </a:r>
          </a:p>
          <a:p>
            <a:r>
              <a:rPr lang="ru-RU" dirty="0" smtClean="0"/>
              <a:t>При использовании  </a:t>
            </a:r>
            <a:r>
              <a:rPr lang="ru-RU" dirty="0" err="1" smtClean="0"/>
              <a:t>инотропных</a:t>
            </a:r>
            <a:r>
              <a:rPr lang="ru-RU" dirty="0" smtClean="0"/>
              <a:t> препаратов, в особенности </a:t>
            </a:r>
            <a:r>
              <a:rPr lang="ru-RU" dirty="0" err="1" smtClean="0"/>
              <a:t>добутамина</a:t>
            </a:r>
            <a:r>
              <a:rPr lang="ru-RU" dirty="0" smtClean="0"/>
              <a:t> и </a:t>
            </a:r>
            <a:r>
              <a:rPr lang="ru-RU" dirty="0" err="1" smtClean="0"/>
              <a:t>допамина</a:t>
            </a:r>
            <a:r>
              <a:rPr lang="ru-RU" dirty="0" smtClean="0"/>
              <a:t>, возможно возникновение тахикардии, аритмий и ишемии миокарда, при использовании </a:t>
            </a:r>
            <a:r>
              <a:rPr lang="ru-RU" dirty="0" err="1" smtClean="0"/>
              <a:t>левосимендана</a:t>
            </a:r>
            <a:r>
              <a:rPr lang="ru-RU" dirty="0" smtClean="0"/>
              <a:t> – артериальной гипотонии, поэтому во время их введения необходимо </a:t>
            </a:r>
            <a:r>
              <a:rPr lang="ru-RU" dirty="0" err="1" smtClean="0"/>
              <a:t>мониторирование</a:t>
            </a:r>
            <a:r>
              <a:rPr lang="ru-RU" dirty="0" smtClean="0"/>
              <a:t> ЭКГ и 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АД [класс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I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, степень доказанности С].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Жизнеугрожающая</a:t>
            </a:r>
            <a:r>
              <a:rPr lang="ru-RU" dirty="0" smtClean="0"/>
              <a:t> тахикардия</a:t>
            </a:r>
            <a:br>
              <a:rPr lang="ru-RU" dirty="0" smtClean="0"/>
            </a:br>
            <a:r>
              <a:rPr lang="ru-RU" dirty="0" smtClean="0"/>
              <a:t>больной нестабилен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Синхронизированный разряд дефибриллятора до 3 попыток</a:t>
            </a:r>
          </a:p>
          <a:p>
            <a:r>
              <a:rPr lang="ru-RU" sz="2400" dirty="0" smtClean="0"/>
              <a:t>АМИОДАРОН</a:t>
            </a:r>
          </a:p>
          <a:p>
            <a:r>
              <a:rPr lang="ru-RU" sz="2400" dirty="0" smtClean="0"/>
              <a:t>300 мг за 10-20 мин в/</a:t>
            </a:r>
            <a:r>
              <a:rPr lang="ru-RU" sz="2400" dirty="0" err="1" smtClean="0"/>
              <a:t>в</a:t>
            </a:r>
            <a:r>
              <a:rPr lang="ru-RU" sz="2400" dirty="0" smtClean="0"/>
              <a:t> затем повторный разряд</a:t>
            </a:r>
          </a:p>
          <a:p>
            <a:r>
              <a:rPr lang="ru-RU" sz="2400" dirty="0" smtClean="0"/>
              <a:t>Суточная доза 900 мг</a:t>
            </a:r>
          </a:p>
          <a:p>
            <a:r>
              <a:rPr lang="ru-RU" sz="2400" dirty="0" smtClean="0"/>
              <a:t>Максимальная доза </a:t>
            </a:r>
            <a:r>
              <a:rPr lang="ru-RU" sz="2400" dirty="0" err="1" smtClean="0"/>
              <a:t>амиодарона</a:t>
            </a:r>
            <a:r>
              <a:rPr lang="ru-RU" sz="2400" dirty="0" smtClean="0"/>
              <a:t> 2.2 г с контролем </a:t>
            </a:r>
            <a:r>
              <a:rPr lang="en-US" sz="2400" dirty="0" smtClean="0"/>
              <a:t>QT ( </a:t>
            </a:r>
            <a:r>
              <a:rPr lang="ru-RU" sz="2400" dirty="0" smtClean="0"/>
              <a:t>не более 500 мс.)</a:t>
            </a:r>
          </a:p>
          <a:p>
            <a:endParaRPr lang="ru-RU" dirty="0" smtClean="0"/>
          </a:p>
          <a:p>
            <a:r>
              <a:rPr lang="ru-RU" sz="1300" b="1" i="1" dirty="0" smtClean="0"/>
              <a:t>Интенсивная терапия. Национальное руководство . Том 1 2018г.</a:t>
            </a:r>
            <a:r>
              <a:rPr lang="en-US" sz="1300" b="1" i="1" dirty="0" smtClean="0"/>
              <a:t> </a:t>
            </a:r>
            <a:r>
              <a:rPr lang="ru-RU" sz="1300" b="1" i="1" dirty="0" smtClean="0"/>
              <a:t>Рекомендации</a:t>
            </a:r>
            <a:r>
              <a:rPr lang="en-US" sz="1300" b="1" i="1" dirty="0" smtClean="0"/>
              <a:t>.</a:t>
            </a:r>
            <a:r>
              <a:rPr lang="ru-RU" sz="1300" b="1" i="1" dirty="0" smtClean="0"/>
              <a:t> </a:t>
            </a:r>
            <a:r>
              <a:rPr lang="ru-RU" sz="1200" b="1" i="1" dirty="0" smtClean="0"/>
              <a:t>Е</a:t>
            </a:r>
            <a:r>
              <a:rPr lang="en-US" sz="1200" b="1" i="1" dirty="0" smtClean="0"/>
              <a:t>S </a:t>
            </a:r>
            <a:r>
              <a:rPr lang="ru-RU" sz="1200" b="1" i="1" dirty="0" smtClean="0"/>
              <a:t>С </a:t>
            </a:r>
            <a:r>
              <a:rPr lang="en-US" sz="1200" b="1" i="1" dirty="0" smtClean="0"/>
              <a:t>201</a:t>
            </a:r>
            <a:r>
              <a:rPr lang="ru-RU" sz="1200" b="1" i="1" dirty="0" smtClean="0"/>
              <a:t>7</a:t>
            </a:r>
            <a:r>
              <a:rPr lang="en-US" sz="1200" b="1" i="1" dirty="0" smtClean="0"/>
              <a:t>.</a:t>
            </a:r>
            <a:r>
              <a:rPr lang="ru-RU" sz="1200" b="1" i="1" dirty="0" smtClean="0"/>
              <a:t> </a:t>
            </a:r>
            <a:r>
              <a:rPr lang="ru-RU" sz="1300" b="1" i="1" dirty="0" smtClean="0"/>
              <a:t>Диагностика и лечение больных острым инфарктом миокарда с подъемом сегмента </a:t>
            </a:r>
            <a:r>
              <a:rPr lang="en-US" sz="1300" b="1" i="1" dirty="0" smtClean="0"/>
              <a:t>ST. </a:t>
            </a:r>
            <a:r>
              <a:rPr lang="ru-RU" sz="1300" b="1" i="1" dirty="0" smtClean="0"/>
              <a:t>Российские рекомендации 2013 г.</a:t>
            </a:r>
          </a:p>
          <a:p>
            <a:endParaRPr lang="ru-RU" sz="13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ru-RU" sz="1300" dirty="0" smtClean="0"/>
          </a:p>
          <a:p>
            <a:endParaRPr lang="ru-RU" dirty="0"/>
          </a:p>
        </p:txBody>
      </p:sp>
    </p:spTree>
  </p:cSld>
  <p:clrMapOvr>
    <a:masterClrMapping/>
  </p:clrMapOvr>
  <p:transition spd="med"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Лекарственные препараты для лечения ОСН</a:t>
            </a:r>
            <a:b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                    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Вазопрессоры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Применение </a:t>
            </a:r>
            <a:r>
              <a:rPr lang="ru-RU" dirty="0" err="1" smtClean="0"/>
              <a:t>вазопрессоров</a:t>
            </a:r>
            <a:r>
              <a:rPr lang="ru-RU" dirty="0" smtClean="0"/>
              <a:t> (предпочтительно </a:t>
            </a:r>
            <a:r>
              <a:rPr lang="ru-RU" dirty="0" err="1" smtClean="0"/>
              <a:t>норэпинефрина</a:t>
            </a:r>
            <a:r>
              <a:rPr lang="ru-RU" dirty="0" smtClean="0"/>
              <a:t>) может рассматриваться у пациентов с </a:t>
            </a:r>
            <a:r>
              <a:rPr lang="ru-RU" dirty="0" err="1" smtClean="0"/>
              <a:t>кардиогенным</a:t>
            </a:r>
            <a:r>
              <a:rPr lang="ru-RU" dirty="0" smtClean="0"/>
              <a:t> шоком, сохраняющимся на фоне внутривенной </a:t>
            </a:r>
            <a:r>
              <a:rPr lang="ru-RU" dirty="0" err="1" smtClean="0"/>
              <a:t>инфузии</a:t>
            </a:r>
            <a:r>
              <a:rPr lang="ru-RU" dirty="0" smtClean="0"/>
              <a:t> </a:t>
            </a:r>
            <a:r>
              <a:rPr lang="ru-RU" dirty="0" err="1" smtClean="0"/>
              <a:t>негликозидных</a:t>
            </a:r>
            <a:r>
              <a:rPr lang="ru-RU" dirty="0" smtClean="0"/>
              <a:t> </a:t>
            </a:r>
            <a:r>
              <a:rPr lang="ru-RU" dirty="0" err="1" smtClean="0"/>
              <a:t>инотропных</a:t>
            </a:r>
            <a:r>
              <a:rPr lang="ru-RU" dirty="0" smtClean="0"/>
              <a:t> препаратов, для повышения АД и улучшения перфузии жизненно важных органов [класс </a:t>
            </a:r>
            <a:r>
              <a:rPr lang="en-US" dirty="0" smtClean="0"/>
              <a:t>II</a:t>
            </a:r>
            <a:r>
              <a:rPr lang="ru-RU" dirty="0" err="1" smtClean="0"/>
              <a:t>b</a:t>
            </a:r>
            <a:r>
              <a:rPr lang="ru-RU" dirty="0" smtClean="0"/>
              <a:t>, степень доказанности В]. </a:t>
            </a:r>
          </a:p>
          <a:p>
            <a:r>
              <a:rPr lang="ru-RU" dirty="0" smtClean="0"/>
              <a:t>При использовании </a:t>
            </a:r>
            <a:r>
              <a:rPr lang="ru-RU" dirty="0" err="1" smtClean="0"/>
              <a:t>вазопрессоров</a:t>
            </a:r>
            <a:r>
              <a:rPr lang="ru-RU" dirty="0" smtClean="0"/>
              <a:t> возможно возникновение тахикардии, аритмий и ишемии миокарда, поэтому во время их введения необходимо </a:t>
            </a:r>
            <a:r>
              <a:rPr lang="ru-RU" dirty="0" err="1" smtClean="0"/>
              <a:t>мониторирование</a:t>
            </a:r>
            <a:r>
              <a:rPr lang="ru-RU" dirty="0" smtClean="0"/>
              <a:t> ЭКГ и АД [класс </a:t>
            </a:r>
            <a:r>
              <a:rPr lang="en-US" dirty="0" smtClean="0"/>
              <a:t>I</a:t>
            </a:r>
            <a:r>
              <a:rPr lang="ru-RU" dirty="0" smtClean="0"/>
              <a:t>, степень доказанности С].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xtShape 1"/>
          <p:cNvSpPr txBox="1"/>
          <p:nvPr/>
        </p:nvSpPr>
        <p:spPr>
          <a:xfrm>
            <a:off x="609441" y="704160"/>
            <a:ext cx="10969463" cy="1142640"/>
          </a:xfrm>
          <a:prstGeom prst="rect">
            <a:avLst/>
          </a:prstGeom>
        </p:spPr>
        <p:txBody>
          <a:bodyPr lIns="0" tIns="45000" rIns="0" bIns="0" anchor="b"/>
          <a:lstStyle/>
          <a:p>
            <a:pPr>
              <a:lnSpc>
                <a:spcPct val="100000"/>
              </a:lnSpc>
            </a:pPr>
            <a:r>
              <a:rPr lang="ru-RU" sz="5000" dirty="0" smtClean="0">
                <a:solidFill>
                  <a:srgbClr val="04617B"/>
                </a:solidFill>
                <a:latin typeface="Calibri"/>
              </a:rPr>
              <a:t>       Новая </a:t>
            </a:r>
            <a:r>
              <a:rPr lang="ru-RU" sz="5000" dirty="0">
                <a:solidFill>
                  <a:srgbClr val="04617B"/>
                </a:solidFill>
                <a:latin typeface="Calibri"/>
              </a:rPr>
              <a:t>классификация </a:t>
            </a:r>
            <a:r>
              <a:rPr lang="ru-RU" sz="5000" dirty="0" smtClean="0">
                <a:solidFill>
                  <a:srgbClr val="04617B"/>
                </a:solidFill>
                <a:latin typeface="Calibri"/>
              </a:rPr>
              <a:t>                     </a:t>
            </a:r>
            <a:r>
              <a:rPr lang="ru-RU" sz="5000" dirty="0" err="1" smtClean="0">
                <a:solidFill>
                  <a:srgbClr val="04617B"/>
                </a:solidFill>
                <a:latin typeface="Calibri"/>
              </a:rPr>
              <a:t>инотропных</a:t>
            </a:r>
            <a:r>
              <a:rPr lang="ru-RU" sz="5000" dirty="0" smtClean="0">
                <a:solidFill>
                  <a:srgbClr val="04617B"/>
                </a:solidFill>
                <a:latin typeface="Calibri"/>
              </a:rPr>
              <a:t> препаратов</a:t>
            </a:r>
            <a:endParaRPr dirty="0"/>
          </a:p>
        </p:txBody>
      </p:sp>
      <p:sp>
        <p:nvSpPr>
          <p:cNvPr id="120" name="TextShape 2"/>
          <p:cNvSpPr txBox="1"/>
          <p:nvPr/>
        </p:nvSpPr>
        <p:spPr>
          <a:xfrm>
            <a:off x="609441" y="1935360"/>
            <a:ext cx="10969463" cy="438876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buSzPct val="95000"/>
              <a:buFont typeface="Wingdings 2" charset="2"/>
              <a:buChar char=""/>
            </a:pPr>
            <a:r>
              <a:rPr lang="ru-RU" sz="2600">
                <a:solidFill>
                  <a:srgbClr val="000000"/>
                </a:solidFill>
                <a:latin typeface="Constantia"/>
              </a:rPr>
              <a:t>Ca+ тропные</a:t>
            </a:r>
            <a:endParaRPr/>
          </a:p>
          <a:p>
            <a:pPr>
              <a:lnSpc>
                <a:spcPct val="100000"/>
              </a:lnSpc>
              <a:buSzPct val="95000"/>
              <a:buFont typeface="Wingdings 2" charset="2"/>
              <a:buChar char=""/>
            </a:pPr>
            <a:r>
              <a:rPr lang="ru-RU" sz="2600">
                <a:solidFill>
                  <a:srgbClr val="000000"/>
                </a:solidFill>
                <a:latin typeface="Constantia"/>
              </a:rPr>
              <a:t>Митотропные (действие через ферментные системы митохондрий)</a:t>
            </a:r>
            <a:endParaRPr/>
          </a:p>
          <a:p>
            <a:pPr>
              <a:lnSpc>
                <a:spcPct val="100000"/>
              </a:lnSpc>
              <a:buSzPct val="95000"/>
              <a:buFont typeface="Wingdings 2" charset="2"/>
              <a:buChar char=""/>
            </a:pPr>
            <a:r>
              <a:rPr lang="ru-RU" sz="2600">
                <a:solidFill>
                  <a:srgbClr val="000000"/>
                </a:solidFill>
                <a:latin typeface="Constantia"/>
              </a:rPr>
              <a:t>Миотопные (действие через саркомер мышечных волокон)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SzPct val="95000"/>
              <a:buFont typeface="Wingdings 2" charset="2"/>
              <a:buChar char=""/>
            </a:pPr>
            <a:r>
              <a:rPr lang="ru-RU" sz="1600">
                <a:solidFill>
                  <a:srgbClr val="000000"/>
                </a:solidFill>
                <a:latin typeface="Constantia"/>
              </a:rPr>
              <a:t>                                                                            JACC, 2019        </a:t>
            </a:r>
            <a:endParaRPr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extShape 1"/>
          <p:cNvSpPr txBox="1"/>
          <p:nvPr/>
        </p:nvSpPr>
        <p:spPr>
          <a:xfrm>
            <a:off x="609441" y="704160"/>
            <a:ext cx="10969463" cy="1142640"/>
          </a:xfrm>
          <a:prstGeom prst="rect">
            <a:avLst/>
          </a:prstGeom>
        </p:spPr>
        <p:txBody>
          <a:bodyPr lIns="0" tIns="45000" rIns="0" bIns="0" anchor="b"/>
          <a:lstStyle/>
          <a:p>
            <a:pPr>
              <a:lnSpc>
                <a:spcPct val="100000"/>
              </a:lnSpc>
            </a:pPr>
            <a:r>
              <a:rPr lang="ru-RU" sz="5000">
                <a:solidFill>
                  <a:srgbClr val="04617B"/>
                </a:solidFill>
                <a:latin typeface="Calibri"/>
              </a:rPr>
              <a:t>Истараксим-</a:t>
            </a:r>
            <a:r>
              <a:rPr lang="ru-RU" sz="3600">
                <a:solidFill>
                  <a:srgbClr val="04617B"/>
                </a:solidFill>
                <a:latin typeface="Calibri"/>
              </a:rPr>
              <a:t>первое лузо-инотропное средство</a:t>
            </a:r>
            <a:endParaRPr/>
          </a:p>
        </p:txBody>
      </p:sp>
      <p:sp>
        <p:nvSpPr>
          <p:cNvPr id="122" name="TextShape 2"/>
          <p:cNvSpPr txBox="1"/>
          <p:nvPr/>
        </p:nvSpPr>
        <p:spPr>
          <a:xfrm>
            <a:off x="609441" y="1935360"/>
            <a:ext cx="10969463" cy="438876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buSzPct val="95000"/>
              <a:buFont typeface="Wingdings 2" charset="2"/>
              <a:buChar char=""/>
            </a:pPr>
            <a:r>
              <a:rPr lang="ru-RU" sz="2600">
                <a:solidFill>
                  <a:srgbClr val="000000"/>
                </a:solidFill>
                <a:latin typeface="Constantia"/>
              </a:rPr>
              <a:t>Усиление систолической контрактильной функции идет параллельно с уменьшением диастолической жесткости</a:t>
            </a:r>
            <a:endParaRPr/>
          </a:p>
          <a:p>
            <a:pPr>
              <a:lnSpc>
                <a:spcPct val="100000"/>
              </a:lnSpc>
              <a:buSzPct val="95000"/>
              <a:buFont typeface="Wingdings 2" charset="2"/>
              <a:buChar char=""/>
            </a:pPr>
            <a:r>
              <a:rPr lang="ru-RU" sz="2600">
                <a:solidFill>
                  <a:srgbClr val="000000"/>
                </a:solidFill>
                <a:latin typeface="Constantia"/>
              </a:rPr>
              <a:t>Двойное действие –активация SERCA 2 (быстрое вымывание Са из цитозоля в диастолу) и ингибирование Na/К АТФазы (усиление поступление Са in в систолу)</a:t>
            </a:r>
            <a:endParaRPr/>
          </a:p>
          <a:p>
            <a:pPr>
              <a:lnSpc>
                <a:spcPct val="100000"/>
              </a:lnSpc>
              <a:buSzPct val="95000"/>
              <a:buFont typeface="Wingdings 2" charset="2"/>
              <a:buChar char=""/>
            </a:pPr>
            <a:r>
              <a:rPr lang="ru-RU" sz="2600">
                <a:solidFill>
                  <a:srgbClr val="000000"/>
                </a:solidFill>
                <a:latin typeface="Constantia"/>
              </a:rPr>
              <a:t>Исследование HORIZON-HF</a:t>
            </a:r>
            <a:endParaRPr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         Механизм действия </a:t>
            </a:r>
            <a:r>
              <a:rPr lang="ru-RU" dirty="0" err="1" smtClean="0">
                <a:solidFill>
                  <a:srgbClr val="002060"/>
                </a:solidFill>
              </a:rPr>
              <a:t>кардиотоников</a:t>
            </a:r>
            <a:r>
              <a:rPr lang="ru-RU" dirty="0" smtClean="0">
                <a:solidFill>
                  <a:srgbClr val="002060"/>
                </a:solidFill>
              </a:rPr>
              <a:t>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5940" y="1772816"/>
            <a:ext cx="8280920" cy="455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1884" y="0"/>
            <a:ext cx="9937104" cy="6019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3852" y="257937"/>
            <a:ext cx="9937104" cy="6051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                 </a:t>
            </a:r>
            <a:r>
              <a:rPr lang="ru-RU" dirty="0" err="1" smtClean="0">
                <a:solidFill>
                  <a:srgbClr val="FF0000"/>
                </a:solidFill>
              </a:rPr>
              <a:t>Инотропный</a:t>
            </a:r>
            <a:r>
              <a:rPr lang="ru-RU" dirty="0" smtClean="0">
                <a:solidFill>
                  <a:srgbClr val="FF0000"/>
                </a:solidFill>
              </a:rPr>
              <a:t> эффект-Ишемия!!!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                    Главное – грамотный баланс.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1884" y="1844824"/>
            <a:ext cx="9937104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Согласительный документ европейских экспертов по использованию </a:t>
            </a:r>
            <a:r>
              <a:rPr lang="ru-RU" b="1" i="1" dirty="0" smtClean="0">
                <a:solidFill>
                  <a:srgbClr val="002060"/>
                </a:solidFill>
              </a:rPr>
              <a:t>ЛЕВОСИМЕНДАНА</a:t>
            </a:r>
            <a:r>
              <a:rPr lang="ru-RU" i="1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при ОСН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7868" y="1772816"/>
            <a:ext cx="9793088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4" name="CustomShape 1"/>
          <p:cNvSpPr/>
          <p:nvPr/>
        </p:nvSpPr>
        <p:spPr>
          <a:xfrm>
            <a:off x="609441" y="274680"/>
            <a:ext cx="10968503" cy="11419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4400" b="1" strike="noStrike" spc="-1" dirty="0" err="1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Левосимендан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25" name="CustomShape 2"/>
          <p:cNvSpPr/>
          <p:nvPr/>
        </p:nvSpPr>
        <p:spPr>
          <a:xfrm>
            <a:off x="609441" y="1600200"/>
            <a:ext cx="10968503" cy="4524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000">
              <a:lnSpc>
                <a:spcPct val="80000"/>
              </a:lnSpc>
              <a:spcBef>
                <a:spcPts val="561"/>
              </a:spcBef>
              <a:buClr>
                <a:srgbClr val="FFCC00"/>
              </a:buClr>
              <a:buSzPct val="70000"/>
              <a:buFont typeface="Wingdings" charset="2"/>
              <a:buChar char=""/>
            </a:pPr>
            <a:r>
              <a:rPr lang="ru-RU" sz="28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Исследования: REVIVE I, SURVIVE, LIDO, CASINO, RUSSLAN (при ИМ, II фаза)</a:t>
            </a:r>
            <a:endParaRPr lang="ru-RU" sz="1800" b="0" strike="noStrike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80000"/>
              </a:lnSpc>
              <a:spcBef>
                <a:spcPts val="479"/>
              </a:spcBef>
            </a:pPr>
            <a:r>
              <a:rPr lang="ru-RU" sz="2400" b="0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  </a:t>
            </a:r>
            <a:r>
              <a:rPr lang="ru-RU" sz="2400" b="1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Механизм действия</a:t>
            </a:r>
            <a:r>
              <a:rPr lang="ru-RU" sz="2400" b="0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:  </a:t>
            </a:r>
            <a:r>
              <a:rPr lang="ru-RU" sz="2000" b="0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повышает силу сердечных сокращений,  оказывает </a:t>
            </a:r>
            <a:r>
              <a:rPr lang="ru-RU" sz="2000" b="0" strike="noStrike" spc="-1" dirty="0" err="1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вазодилатирующее</a:t>
            </a:r>
            <a:r>
              <a:rPr lang="ru-RU" sz="2000" b="0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действие на артерии, селективный ингибитор ФДЭ, активирует </a:t>
            </a:r>
            <a:r>
              <a:rPr lang="ru-RU" sz="2000" b="0" strike="noStrike" spc="-1" dirty="0" err="1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ишемизированный</a:t>
            </a:r>
            <a:r>
              <a:rPr lang="ru-RU" sz="2000" b="0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миокард, увеличивая коронарный кровоток, снижает уровень </a:t>
            </a:r>
            <a:r>
              <a:rPr lang="ru-RU" sz="2000" b="0" strike="noStrike" spc="-1" dirty="0" err="1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эндотелиина</a:t>
            </a:r>
            <a:r>
              <a:rPr lang="ru-RU" sz="2000" b="0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1,  влияние на АД сохраняется 3-4 дня, эффекты сохраняются  7-9 дней после  24 –часовой </a:t>
            </a:r>
            <a:r>
              <a:rPr lang="ru-RU" sz="2000" b="0" strike="noStrike" spc="-1" dirty="0" err="1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инфузии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80000"/>
              </a:lnSpc>
              <a:spcBef>
                <a:spcPts val="400"/>
              </a:spcBef>
            </a:pP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80000"/>
              </a:lnSpc>
              <a:spcBef>
                <a:spcPts val="400"/>
              </a:spcBef>
              <a:buClr>
                <a:srgbClr val="FFCC00"/>
              </a:buClr>
              <a:buSzPct val="70000"/>
              <a:buFont typeface="Wingdings" charset="2"/>
              <a:buChar char=""/>
            </a:pPr>
            <a:r>
              <a:rPr lang="ru-RU" sz="2000" b="0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По данным исследований показал улучшение клинического состояния, снижение общей смертности  на 25%   в течении 6 мес. по сравнению с </a:t>
            </a:r>
            <a:r>
              <a:rPr lang="ru-RU" sz="2000" b="0" strike="noStrike" spc="-1" dirty="0" err="1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добутамином</a:t>
            </a:r>
            <a:r>
              <a:rPr lang="ru-RU" sz="2000" b="0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, но его применения сопровождалось увеличением числа нарушений сердечного ритма, частота смертельных исходов достоверно в группах не </a:t>
            </a:r>
            <a:r>
              <a:rPr lang="ru-RU" sz="2000" b="0" strike="noStrike" spc="-1" dirty="0" err="1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различ</a:t>
            </a:r>
            <a:r>
              <a:rPr lang="ru-RU" sz="2000" b="0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ru-RU" sz="2000" b="0" strike="noStrike" spc="-1" dirty="0" err="1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алась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80000"/>
              </a:lnSpc>
              <a:spcBef>
                <a:spcPts val="400"/>
              </a:spcBef>
            </a:pP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>Практические рекомендации по безопасному применению </a:t>
            </a:r>
            <a:r>
              <a:rPr lang="ru-RU" sz="3200" b="1" dirty="0" err="1" smtClean="0">
                <a:solidFill>
                  <a:schemeClr val="accent6">
                    <a:lumMod val="75000"/>
                  </a:schemeClr>
                </a:solidFill>
              </a:rPr>
              <a:t>левосимендана</a:t>
            </a:r>
            <a:endParaRPr lang="ru-RU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Коррекция </a:t>
            </a:r>
            <a:r>
              <a:rPr lang="ru-RU" dirty="0" err="1" smtClean="0"/>
              <a:t>гиповолемии</a:t>
            </a:r>
            <a:endParaRPr lang="ru-RU" dirty="0" smtClean="0"/>
          </a:p>
          <a:p>
            <a:r>
              <a:rPr lang="ru-RU" dirty="0" smtClean="0"/>
              <a:t>Использование гемодинамического мониторинга при тяжелых формах (</a:t>
            </a:r>
            <a:r>
              <a:rPr lang="ru-RU" dirty="0" err="1" smtClean="0"/>
              <a:t>ЭхоКГ</a:t>
            </a:r>
            <a:r>
              <a:rPr lang="ru-RU" dirty="0" smtClean="0"/>
              <a:t>, </a:t>
            </a:r>
            <a:r>
              <a:rPr lang="ru-RU" dirty="0" err="1" smtClean="0"/>
              <a:t>Сван-Ганц</a:t>
            </a:r>
            <a:r>
              <a:rPr lang="ru-RU" dirty="0" smtClean="0"/>
              <a:t>)</a:t>
            </a:r>
          </a:p>
          <a:p>
            <a:r>
              <a:rPr lang="ru-RU" dirty="0" smtClean="0"/>
              <a:t>Временное прекращение использование ИАПФ</a:t>
            </a:r>
          </a:p>
          <a:p>
            <a:r>
              <a:rPr lang="ru-RU" dirty="0" smtClean="0"/>
              <a:t>Продолжение использования БАБ</a:t>
            </a:r>
          </a:p>
          <a:p>
            <a:r>
              <a:rPr lang="ru-RU" dirty="0" smtClean="0"/>
              <a:t>Коррекция электролитов: К+ более 4,0 </a:t>
            </a:r>
            <a:r>
              <a:rPr lang="ru-RU" dirty="0" err="1" smtClean="0"/>
              <a:t>ммоль</a:t>
            </a:r>
            <a:r>
              <a:rPr lang="ru-RU" dirty="0" smtClean="0"/>
              <a:t>/л и уровня М</a:t>
            </a:r>
            <a:r>
              <a:rPr lang="en-US" dirty="0" smtClean="0"/>
              <a:t>g</a:t>
            </a:r>
          </a:p>
          <a:p>
            <a:r>
              <a:rPr lang="ru-RU" dirty="0" smtClean="0"/>
              <a:t>Полностью отказаться от </a:t>
            </a:r>
            <a:r>
              <a:rPr lang="ru-RU" dirty="0" err="1" smtClean="0"/>
              <a:t>болюсного</a:t>
            </a:r>
            <a:r>
              <a:rPr lang="ru-RU" dirty="0" smtClean="0"/>
              <a:t> введения</a:t>
            </a:r>
          </a:p>
          <a:p>
            <a:r>
              <a:rPr lang="ru-RU" dirty="0" smtClean="0"/>
              <a:t>Использовать скорость </a:t>
            </a:r>
            <a:r>
              <a:rPr lang="ru-RU" dirty="0" err="1" smtClean="0"/>
              <a:t>инфузии</a:t>
            </a:r>
            <a:r>
              <a:rPr lang="ru-RU" dirty="0" smtClean="0"/>
              <a:t> 0,05-0,1 мкг/кг/мин, титрую в зависимости от показателей гемодинамики.</a:t>
            </a:r>
          </a:p>
          <a:p>
            <a:r>
              <a:rPr lang="ru-RU" dirty="0" smtClean="0"/>
              <a:t>В ряде случаев можно назначать </a:t>
            </a:r>
            <a:r>
              <a:rPr lang="ru-RU" dirty="0" err="1" smtClean="0"/>
              <a:t>инфузию</a:t>
            </a:r>
            <a:r>
              <a:rPr lang="ru-RU" dirty="0" smtClean="0"/>
              <a:t> </a:t>
            </a:r>
            <a:r>
              <a:rPr lang="ru-RU" dirty="0" err="1" smtClean="0"/>
              <a:t>вазопрессоров</a:t>
            </a:r>
            <a:r>
              <a:rPr lang="ru-RU" dirty="0" smtClean="0"/>
              <a:t> (норадреналина)</a:t>
            </a:r>
          </a:p>
          <a:p>
            <a:r>
              <a:rPr lang="ru-RU" dirty="0" smtClean="0"/>
              <a:t>                                            </a:t>
            </a:r>
            <a:r>
              <a:rPr lang="en-US" sz="2100" dirty="0" smtClean="0"/>
              <a:t>International  Journal of </a:t>
            </a:r>
            <a:r>
              <a:rPr lang="en-US" sz="2100" dirty="0" err="1" smtClean="0"/>
              <a:t>Cardiologi</a:t>
            </a:r>
            <a:r>
              <a:rPr lang="ru-RU" sz="2100" dirty="0" smtClean="0"/>
              <a:t>, 2015</a:t>
            </a:r>
            <a:endParaRPr lang="ru-RU" sz="21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Жизнеугрожающая</a:t>
            </a:r>
            <a:r>
              <a:rPr lang="ru-RU" dirty="0" smtClean="0"/>
              <a:t> тахикардия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2800" dirty="0" smtClean="0"/>
              <a:t>Оценить возможность действовать по алгоритму проведения СЛР</a:t>
            </a:r>
            <a:endParaRPr lang="en-US" sz="2800" dirty="0" smtClean="0"/>
          </a:p>
          <a:p>
            <a:r>
              <a:rPr lang="ru-RU" sz="2800" dirty="0" smtClean="0"/>
              <a:t>Обеспечить в/</a:t>
            </a:r>
            <a:r>
              <a:rPr lang="ru-RU" sz="2800" dirty="0" err="1" smtClean="0"/>
              <a:t>в</a:t>
            </a:r>
            <a:r>
              <a:rPr lang="ru-RU" sz="2800" dirty="0" smtClean="0"/>
              <a:t> доступ и </a:t>
            </a:r>
            <a:r>
              <a:rPr lang="ru-RU" sz="2800" dirty="0" err="1" smtClean="0"/>
              <a:t>кислородотерапию</a:t>
            </a:r>
            <a:endParaRPr lang="ru-RU" sz="2800" dirty="0" smtClean="0"/>
          </a:p>
          <a:p>
            <a:r>
              <a:rPr lang="ru-RU" sz="2800" dirty="0" smtClean="0"/>
              <a:t>Обеспечить мониторинг: ЭКГ, АД, ЧСС, </a:t>
            </a:r>
            <a:r>
              <a:rPr lang="en-US" sz="2800" dirty="0" smtClean="0"/>
              <a:t>SpO2</a:t>
            </a:r>
          </a:p>
          <a:p>
            <a:r>
              <a:rPr lang="ru-RU" sz="2800" dirty="0" smtClean="0"/>
              <a:t>Выявление/ лечение обратимых причин                                   ( например, ОИМ, электролитных нарушений )</a:t>
            </a:r>
          </a:p>
          <a:p>
            <a:endParaRPr lang="ru-RU" sz="2800" dirty="0" smtClean="0"/>
          </a:p>
          <a:p>
            <a:endParaRPr lang="ru-RU" dirty="0" smtClean="0"/>
          </a:p>
          <a:p>
            <a:r>
              <a:rPr lang="ru-RU" sz="1200" b="1" i="1" dirty="0" smtClean="0"/>
              <a:t>Интенсивная терапия. Национальное руководство . Том 1 2018г.</a:t>
            </a:r>
            <a:r>
              <a:rPr lang="en-US" sz="1200" b="1" i="1" dirty="0" smtClean="0"/>
              <a:t> </a:t>
            </a:r>
            <a:r>
              <a:rPr lang="ru-RU" sz="1200" b="1" i="1" dirty="0" smtClean="0"/>
              <a:t>Рекомендации Е</a:t>
            </a:r>
            <a:r>
              <a:rPr lang="en-US" sz="1200" b="1" i="1" dirty="0" smtClean="0"/>
              <a:t>S </a:t>
            </a:r>
            <a:r>
              <a:rPr lang="ru-RU" sz="1200" b="1" i="1" dirty="0" smtClean="0"/>
              <a:t>С </a:t>
            </a:r>
            <a:r>
              <a:rPr lang="en-US" sz="1200" b="1" i="1" dirty="0" smtClean="0"/>
              <a:t>201</a:t>
            </a:r>
            <a:r>
              <a:rPr lang="ru-RU" sz="1200" b="1" i="1" dirty="0" smtClean="0"/>
              <a:t>7</a:t>
            </a:r>
            <a:r>
              <a:rPr lang="en-US" sz="1200" b="1" i="1" dirty="0" smtClean="0"/>
              <a:t>.</a:t>
            </a:r>
            <a:r>
              <a:rPr lang="ru-RU" sz="1200" b="1" i="1" dirty="0" smtClean="0"/>
              <a:t> </a:t>
            </a: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Лекарственные препараты для лечения ОСН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b="1" dirty="0" err="1" smtClean="0"/>
              <a:t>Дигоксин</a:t>
            </a:r>
            <a:r>
              <a:rPr lang="ru-RU" dirty="0" smtClean="0"/>
              <a:t> показан для контроля частоты сокращений желудочков у больных с фибрилляцией или трепетанием предсердий и ЧСС &gt;110 в мин, когда восстановление </a:t>
            </a:r>
            <a:r>
              <a:rPr lang="ru-RU" dirty="0" err="1" smtClean="0"/>
              <a:t>синусового</a:t>
            </a:r>
            <a:r>
              <a:rPr lang="ru-RU" dirty="0" smtClean="0"/>
              <a:t> ритма невозможно или не оправдано [класс </a:t>
            </a:r>
            <a:r>
              <a:rPr lang="en-US" dirty="0" smtClean="0"/>
              <a:t>II</a:t>
            </a:r>
            <a:r>
              <a:rPr lang="ru-RU" dirty="0" smtClean="0"/>
              <a:t>а, степень доказанности С].</a:t>
            </a:r>
          </a:p>
          <a:p>
            <a:r>
              <a:rPr lang="ru-RU" b="1" dirty="0" smtClean="0"/>
              <a:t>Антагонисты кальция- противопоказаны</a:t>
            </a:r>
          </a:p>
          <a:p>
            <a:r>
              <a:rPr lang="ru-RU" b="1" dirty="0" smtClean="0"/>
              <a:t>Профилактику тромбоэмболических осложнений </a:t>
            </a:r>
            <a:r>
              <a:rPr lang="ru-RU" dirty="0" smtClean="0"/>
              <a:t>с применением НФГ, или синтетического полисахарида </a:t>
            </a:r>
            <a:r>
              <a:rPr lang="ru-RU" dirty="0" err="1" smtClean="0"/>
              <a:t>фондапаринукса</a:t>
            </a:r>
            <a:r>
              <a:rPr lang="ru-RU" dirty="0" smtClean="0"/>
              <a:t> следует проводить всем пациентам с ОСН, не получающим терапию антикоагулянтами по другим показаниям и не имеющих противопоказаний к такому лечению [класс </a:t>
            </a:r>
            <a:r>
              <a:rPr lang="en-US" dirty="0" smtClean="0"/>
              <a:t>I</a:t>
            </a:r>
            <a:r>
              <a:rPr lang="ru-RU" dirty="0" smtClean="0"/>
              <a:t>, степень доказанности В].</a:t>
            </a:r>
          </a:p>
          <a:p>
            <a:r>
              <a:rPr lang="ru-RU" dirty="0" smtClean="0"/>
              <a:t>У пациентов с ОСН и </a:t>
            </a:r>
            <a:r>
              <a:rPr lang="ru-RU" b="1" dirty="0" smtClean="0"/>
              <a:t>признаками делирия или возбуждения </a:t>
            </a:r>
            <a:r>
              <a:rPr lang="ru-RU" dirty="0" smtClean="0"/>
              <a:t>возможно применение седативных средств.</a:t>
            </a:r>
          </a:p>
          <a:p>
            <a:r>
              <a:rPr lang="ru-RU" b="1" dirty="0" err="1" smtClean="0"/>
              <a:t>Глюкокортикостероиды</a:t>
            </a:r>
            <a:r>
              <a:rPr lang="ru-RU" dirty="0" smtClean="0"/>
              <a:t> не рекомендованы при декомпенсации ХСН, т.к. не улучшают прогноз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7828" y="404664"/>
            <a:ext cx="96012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            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Рекомендации по ведению больных</a:t>
            </a:r>
            <a:b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                       с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</a:rPr>
              <a:t>кардиогенным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шоком</a:t>
            </a:r>
            <a:b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</a:b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522413" y="1828800"/>
          <a:ext cx="9601200" cy="42964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380311"/>
                <a:gridCol w="936104"/>
                <a:gridCol w="1284785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Рекомендации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baseline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Класс</a:t>
                      </a:r>
                      <a:endParaRPr lang="ru-RU" sz="1800" b="1" kern="1200" baseline="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Уровень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  <a:tr h="672088">
                <a:tc>
                  <a:txBody>
                    <a:bodyPr/>
                    <a:lstStyle/>
                    <a:p>
                      <a:r>
                        <a:rPr lang="ru-RU" dirty="0" smtClean="0"/>
                        <a:t>В/</a:t>
                      </a:r>
                      <a:r>
                        <a:rPr lang="ru-RU" dirty="0" err="1" smtClean="0"/>
                        <a:t>в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baseline="0" dirty="0" err="1" smtClean="0"/>
                        <a:t>инотропые</a:t>
                      </a:r>
                      <a:r>
                        <a:rPr lang="ru-RU" baseline="0" dirty="0" smtClean="0"/>
                        <a:t> препараты можно применять для увеличения СВ</a:t>
                      </a:r>
                      <a:endParaRPr lang="en-US" baseline="0" dirty="0" smtClean="0"/>
                    </a:p>
                    <a:p>
                      <a:r>
                        <a:rPr lang="ru-RU" dirty="0" smtClean="0"/>
                        <a:t>(</a:t>
                      </a:r>
                      <a:r>
                        <a:rPr lang="ru-RU" dirty="0" err="1" smtClean="0"/>
                        <a:t>добутамин</a:t>
                      </a:r>
                      <a:r>
                        <a:rPr lang="ru-RU" dirty="0" smtClean="0"/>
                        <a:t>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</a:t>
                      </a:r>
                      <a:r>
                        <a:rPr lang="en-US" dirty="0" err="1" smtClean="0"/>
                        <a:t>IIb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C</a:t>
                      </a:r>
                      <a:endParaRPr lang="ru-RU" dirty="0"/>
                    </a:p>
                  </a:txBody>
                  <a:tcPr/>
                </a:tc>
              </a:tr>
              <a:tr h="1053832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Вазопрессоры</a:t>
                      </a:r>
                      <a:r>
                        <a:rPr lang="ru-RU" dirty="0" smtClean="0"/>
                        <a:t> (норадреналин), можно рассматривать,</a:t>
                      </a:r>
                      <a:r>
                        <a:rPr lang="ru-RU" baseline="0" dirty="0" smtClean="0"/>
                        <a:t> если необходимость поддерживать САД при наличии постоянной </a:t>
                      </a:r>
                      <a:r>
                        <a:rPr lang="ru-RU" baseline="0" dirty="0" err="1" smtClean="0"/>
                        <a:t>гипоперфузии</a:t>
                      </a:r>
                      <a:r>
                        <a:rPr lang="ru-RU" baseline="0" dirty="0" smtClean="0"/>
                        <a:t>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</a:t>
                      </a:r>
                      <a:r>
                        <a:rPr lang="en-US" dirty="0" err="1" smtClean="0"/>
                        <a:t>IIb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B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Рутинное применение ВАБК не рекомендуется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III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A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Краткосрочная МПК может</a:t>
                      </a:r>
                    </a:p>
                    <a:p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рассматриваться в лечении  резистентного КШ в зависимости</a:t>
                      </a:r>
                    </a:p>
                    <a:p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от возраста пациента, сопутствующих заболеваний и неврологических функций.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</a:t>
                      </a:r>
                      <a:r>
                        <a:rPr lang="en-US" dirty="0" err="1" smtClean="0"/>
                        <a:t>IIb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C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380" y="214290"/>
            <a:ext cx="9601200" cy="1319234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</a:rPr>
              <a:t>Немедикаментозные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методы лечения пациентов с ОСН. Респираторная поддержка.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</a:b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При насыщении крови кислородом &lt;90% по данным пульсовой </a:t>
            </a:r>
            <a:r>
              <a:rPr lang="ru-RU" dirty="0" err="1" smtClean="0"/>
              <a:t>оксиметрии</a:t>
            </a:r>
            <a:r>
              <a:rPr lang="ru-RU" dirty="0" smtClean="0"/>
              <a:t> или парциальном давлении кислорода в артериальной крови &lt;60 мм </a:t>
            </a:r>
            <a:r>
              <a:rPr lang="ru-RU" dirty="0" err="1" smtClean="0"/>
              <a:t>рт</a:t>
            </a:r>
            <a:r>
              <a:rPr lang="ru-RU" dirty="0" smtClean="0"/>
              <a:t>. ст. (8,0 кПа) показана оксигенотерапия – подача увлажненного кислорода через носовые катетеры или маску с начальной скоростью 2-4 л/мин 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[класс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I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, степень доказанности С]</a:t>
            </a:r>
          </a:p>
          <a:p>
            <a:r>
              <a:rPr lang="ru-RU" dirty="0" smtClean="0"/>
              <a:t>Режимы НИВЛ:  положительным давлением (</a:t>
            </a:r>
            <a:r>
              <a:rPr lang="en-US" dirty="0" smtClean="0"/>
              <a:t>CPAP</a:t>
            </a:r>
            <a:r>
              <a:rPr lang="ru-RU" dirty="0" smtClean="0"/>
              <a:t>) и двухуровневая вентиляция под положительным давлением (</a:t>
            </a:r>
            <a:r>
              <a:rPr lang="en-US" dirty="0" err="1" smtClean="0"/>
              <a:t>BiPAP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) [класс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IIa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, степень доказанности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]. </a:t>
            </a:r>
          </a:p>
          <a:p>
            <a:r>
              <a:rPr lang="ru-RU" dirty="0" smtClean="0"/>
              <a:t>Если дыхательную недостаточность с гипоксемией (парциальное давление кислорода в артериальной крови &lt;60 мм </a:t>
            </a:r>
            <a:r>
              <a:rPr lang="ru-RU" dirty="0" err="1" smtClean="0"/>
              <a:t>рт</a:t>
            </a:r>
            <a:r>
              <a:rPr lang="ru-RU" dirty="0" smtClean="0"/>
              <a:t>. ст. или 8,0 кПа), гиперкапнией (парциальное давление углекислого газа в артериальной крови &gt;50 мм </a:t>
            </a:r>
            <a:r>
              <a:rPr lang="ru-RU" dirty="0" err="1" smtClean="0"/>
              <a:t>рт</a:t>
            </a:r>
            <a:r>
              <a:rPr lang="ru-RU" dirty="0" smtClean="0"/>
              <a:t>. ст. или 6,65 кПа) и ацидозом (</a:t>
            </a:r>
            <a:r>
              <a:rPr lang="en-US" dirty="0" smtClean="0"/>
              <a:t>pH</a:t>
            </a:r>
            <a:r>
              <a:rPr lang="ru-RU" dirty="0" smtClean="0"/>
              <a:t> &lt;7,35) не может быть устранена </a:t>
            </a:r>
            <a:r>
              <a:rPr lang="ru-RU" dirty="0" err="1" smtClean="0"/>
              <a:t>неинвазивной</a:t>
            </a:r>
            <a:r>
              <a:rPr lang="ru-RU" dirty="0" smtClean="0"/>
              <a:t> вентиляцией легких, необходима интубация трахеи с ИВЛ 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[класс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I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, степень доказанности С]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Нерешенная проблема.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ru-RU" sz="9600" b="1" i="1" dirty="0" smtClean="0"/>
              <a:t>Одной из основных причин невысокой частоты оптимального ангиографического результата при КШ является низкое </a:t>
            </a:r>
            <a:r>
              <a:rPr lang="ru-RU" sz="9600" b="1" i="1" dirty="0" err="1" smtClean="0"/>
              <a:t>перфузионное</a:t>
            </a:r>
            <a:r>
              <a:rPr lang="ru-RU" sz="9600" b="1" i="1" dirty="0" smtClean="0"/>
              <a:t> давление в коронарном русле, поэтому даже немедленная </a:t>
            </a:r>
            <a:r>
              <a:rPr lang="ru-RU" sz="9600" b="1" i="1" dirty="0" err="1" smtClean="0"/>
              <a:t>реваскуляризация</a:t>
            </a:r>
            <a:r>
              <a:rPr lang="ru-RU" sz="9600" b="1" i="1" dirty="0" smtClean="0"/>
              <a:t> не гарантирует разрешения шока. Таким образом, в реальной клинической практике </a:t>
            </a:r>
            <a:r>
              <a:rPr lang="ru-RU" sz="9600" b="1" i="1" dirty="0" err="1" smtClean="0"/>
              <a:t>зачастуюоправдана</a:t>
            </a:r>
            <a:r>
              <a:rPr lang="ru-RU" sz="9600" b="1" i="1" dirty="0" smtClean="0"/>
              <a:t> задержка в проведении ЧКВ, так как </a:t>
            </a:r>
            <a:r>
              <a:rPr lang="ru-RU" sz="9600" b="1" i="1" dirty="0" err="1" smtClean="0"/>
              <a:t>дляуспешного</a:t>
            </a:r>
            <a:r>
              <a:rPr lang="ru-RU" sz="9600" b="1" i="1" dirty="0" smtClean="0"/>
              <a:t> лечения пациента с ОИМ и КШ большое значение приобретает эффективная компенсация параметров гемодинамики. Тем не менее, на сегодняшний день вопрос о наиболее эффективном подходе к стабилизации системного артериального давления у этой категории пациентов остается нерешенным.</a:t>
            </a:r>
          </a:p>
          <a:p>
            <a:endParaRPr lang="ru-RU" sz="9600" dirty="0" smtClean="0"/>
          </a:p>
          <a:p>
            <a:r>
              <a:rPr lang="ru-RU" sz="9600" dirty="0" smtClean="0"/>
              <a:t>-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-</a:t>
            </a:r>
          </a:p>
          <a:p>
            <a:r>
              <a:rPr lang="ru-RU" dirty="0" smtClean="0"/>
              <a:t>-</a:t>
            </a:r>
          </a:p>
          <a:p>
            <a:endParaRPr lang="ru-RU" dirty="0" smtClean="0"/>
          </a:p>
          <a:p>
            <a:endParaRPr lang="ru-RU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</a:rPr>
              <a:t>Механическая поддержка кровообращения у больных острой сердечной недостаточностью И КАРДИОГЕННЫМ ШОКОМ.</a:t>
            </a:r>
            <a:endParaRPr lang="ru-RU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88825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912047" y="115888"/>
            <a:ext cx="10360501" cy="545790"/>
          </a:xfrm>
        </p:spPr>
        <p:txBody>
          <a:bodyPr lIns="103187" tIns="50800" rIns="103187" bIns="50800" anchor="t">
            <a:spAutoFit/>
          </a:bodyPr>
          <a:lstStyle/>
          <a:p>
            <a:pPr>
              <a:defRPr/>
            </a:pPr>
            <a:r>
              <a:rPr lang="ru-RU" sz="3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Показания к ВАБК</a:t>
            </a:r>
            <a:endParaRPr lang="en-US" dirty="0" smtClean="0"/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888768" y="1830389"/>
            <a:ext cx="10402824" cy="459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50180" name="Rectangle 5"/>
          <p:cNvSpPr>
            <a:spLocks noChangeArrowheads="1"/>
          </p:cNvSpPr>
          <p:nvPr/>
        </p:nvSpPr>
        <p:spPr bwMode="auto">
          <a:xfrm>
            <a:off x="334347" y="1225551"/>
            <a:ext cx="8352308" cy="2929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7" rIns="92075" bIns="46037">
            <a:spAutoFit/>
          </a:bodyPr>
          <a:lstStyle/>
          <a:p>
            <a:pPr marL="449263" indent="-449263">
              <a:lnSpc>
                <a:spcPct val="70000"/>
              </a:lnSpc>
              <a:spcBef>
                <a:spcPct val="70000"/>
              </a:spcBef>
              <a:buClr>
                <a:srgbClr val="FFFF00"/>
              </a:buClr>
              <a:buSzPct val="170000"/>
              <a:buFont typeface="Wingdings" pitchFamily="2" charset="2"/>
              <a:buChar char="§"/>
            </a:pPr>
            <a:r>
              <a:rPr lang="ru-RU" sz="2000" b="1" dirty="0" err="1">
                <a:latin typeface="Helvetica" charset="0"/>
              </a:rPr>
              <a:t>Кардиогенный</a:t>
            </a:r>
            <a:r>
              <a:rPr lang="ru-RU" sz="2000" b="1" dirty="0">
                <a:latin typeface="Helvetica" charset="0"/>
              </a:rPr>
              <a:t> шок</a:t>
            </a:r>
            <a:endParaRPr lang="en-US" sz="2000" b="1" dirty="0">
              <a:latin typeface="Helvetica" charset="0"/>
            </a:endParaRPr>
          </a:p>
          <a:p>
            <a:pPr marL="449263" indent="-449263">
              <a:lnSpc>
                <a:spcPct val="80000"/>
              </a:lnSpc>
              <a:spcBef>
                <a:spcPct val="70000"/>
              </a:spcBef>
              <a:buClr>
                <a:srgbClr val="FFFF00"/>
              </a:buClr>
              <a:buSzPct val="170000"/>
              <a:buFont typeface="Wingdings" pitchFamily="2" charset="2"/>
              <a:buChar char="§"/>
            </a:pPr>
            <a:r>
              <a:rPr lang="ru-RU" sz="2000" dirty="0">
                <a:cs typeface="Arial" pitchFamily="34" charset="0"/>
              </a:rPr>
              <a:t>острой левожелудочковой недостаточностью </a:t>
            </a:r>
            <a:r>
              <a:rPr lang="ru-RU" sz="2000" dirty="0"/>
              <a:t>(отек легких)</a:t>
            </a:r>
          </a:p>
          <a:p>
            <a:pPr marL="449263" indent="-449263">
              <a:lnSpc>
                <a:spcPct val="50000"/>
              </a:lnSpc>
              <a:spcBef>
                <a:spcPct val="70000"/>
              </a:spcBef>
              <a:buClr>
                <a:srgbClr val="FFFF00"/>
              </a:buClr>
              <a:buSzPct val="170000"/>
              <a:buFont typeface="Wingdings" pitchFamily="2" charset="2"/>
              <a:buChar char="§"/>
            </a:pPr>
            <a:r>
              <a:rPr lang="ru-RU" sz="2000" dirty="0">
                <a:latin typeface="Helvetica" charset="0"/>
              </a:rPr>
              <a:t>Рефрактерная ишемия миокарда</a:t>
            </a:r>
            <a:endParaRPr lang="en-US" sz="2000" dirty="0">
              <a:latin typeface="Helvetica" charset="0"/>
            </a:endParaRPr>
          </a:p>
          <a:p>
            <a:pPr marL="449263" indent="-449263">
              <a:lnSpc>
                <a:spcPct val="80000"/>
              </a:lnSpc>
              <a:spcBef>
                <a:spcPct val="70000"/>
              </a:spcBef>
              <a:buClr>
                <a:srgbClr val="FFFF00"/>
              </a:buClr>
              <a:buSzPct val="170000"/>
              <a:buFont typeface="Wingdings" pitchFamily="2" charset="2"/>
              <a:buChar char="§"/>
            </a:pPr>
            <a:r>
              <a:rPr lang="ru-RU" sz="2000" dirty="0">
                <a:latin typeface="Helvetica" charset="0"/>
              </a:rPr>
              <a:t>Рефрактерная желудочковая аритмия</a:t>
            </a:r>
          </a:p>
          <a:p>
            <a:pPr marL="449263" indent="-449263">
              <a:lnSpc>
                <a:spcPct val="50000"/>
              </a:lnSpc>
              <a:spcBef>
                <a:spcPct val="70000"/>
              </a:spcBef>
              <a:buClr>
                <a:srgbClr val="FFFF00"/>
              </a:buClr>
              <a:buSzPct val="170000"/>
              <a:buFont typeface="Wingdings" pitchFamily="2" charset="2"/>
              <a:buChar char="§"/>
            </a:pPr>
            <a:r>
              <a:rPr lang="ru-RU" sz="2000" b="1" dirty="0">
                <a:cs typeface="Arial" pitchFamily="34" charset="0"/>
              </a:rPr>
              <a:t>Синдром низкого выброса</a:t>
            </a:r>
          </a:p>
          <a:p>
            <a:pPr marL="449263" indent="-449263">
              <a:lnSpc>
                <a:spcPct val="80000"/>
              </a:lnSpc>
              <a:spcBef>
                <a:spcPct val="70000"/>
              </a:spcBef>
              <a:buClr>
                <a:srgbClr val="FFFF00"/>
              </a:buClr>
              <a:buSzPct val="170000"/>
              <a:buFont typeface="Wingdings" pitchFamily="2" charset="2"/>
              <a:buChar char="§"/>
            </a:pPr>
            <a:r>
              <a:rPr lang="ru-RU" sz="2000" b="1" dirty="0">
                <a:cs typeface="Arial" pitchFamily="34" charset="0"/>
              </a:rPr>
              <a:t>Снижение сократительной функции левого желудочка после выраженной ишемии миокарда с последующей </a:t>
            </a:r>
            <a:r>
              <a:rPr lang="ru-RU" sz="2000" b="1" dirty="0" err="1">
                <a:cs typeface="Arial" pitchFamily="34" charset="0"/>
              </a:rPr>
              <a:t>реперфузией</a:t>
            </a:r>
            <a:endParaRPr lang="en-US" sz="2000" b="1" dirty="0">
              <a:latin typeface="Helvetica" charset="0"/>
            </a:endParaRPr>
          </a:p>
        </p:txBody>
      </p:sp>
      <p:pic>
        <p:nvPicPr>
          <p:cNvPr id="50181" name="Picture 9" descr="AutoCAT 2 WAVE -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00926" y="981075"/>
            <a:ext cx="3387900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8970" name="Picture 10" descr="illustr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346" y="4724401"/>
            <a:ext cx="3648183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808080"/>
            </a:outerShdw>
          </a:effectLst>
        </p:spPr>
      </p:pic>
      <p:pic>
        <p:nvPicPr>
          <p:cNvPr id="50183" name="Picture 11" descr="УЗИ контроль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70322" y="4724401"/>
            <a:ext cx="3840750" cy="190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                       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ВАБК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22414" y="1828800"/>
            <a:ext cx="9601200" cy="4529158"/>
          </a:xfrm>
        </p:spPr>
        <p:txBody>
          <a:bodyPr>
            <a:normAutofit fontScale="55000" lnSpcReduction="20000"/>
          </a:bodyPr>
          <a:lstStyle/>
          <a:p>
            <a:pPr lvl="0"/>
            <a:r>
              <a:rPr lang="ru-RU" sz="4400" dirty="0" smtClean="0"/>
              <a:t>Клинические и гемодинамические критерии:</a:t>
            </a:r>
          </a:p>
          <a:p>
            <a:r>
              <a:rPr lang="ru-RU" sz="4400" dirty="0" smtClean="0"/>
              <a:t>- отсутствие адекватной гемодинамической реакции на терапевтические дозы </a:t>
            </a:r>
            <a:r>
              <a:rPr lang="ru-RU" sz="4400" dirty="0" err="1" smtClean="0"/>
              <a:t>симпатомиметиков</a:t>
            </a:r>
            <a:r>
              <a:rPr lang="ru-RU" sz="4400" dirty="0" smtClean="0"/>
              <a:t>;</a:t>
            </a:r>
          </a:p>
          <a:p>
            <a:r>
              <a:rPr lang="ru-RU" sz="4400" dirty="0" smtClean="0"/>
              <a:t>- систолическое АД  менее 70 мм </a:t>
            </a:r>
            <a:r>
              <a:rPr lang="ru-RU" sz="4400" dirty="0" err="1" smtClean="0"/>
              <a:t>рт</a:t>
            </a:r>
            <a:r>
              <a:rPr lang="ru-RU" sz="4400" dirty="0" smtClean="0"/>
              <a:t>. ст.;</a:t>
            </a:r>
          </a:p>
          <a:p>
            <a:r>
              <a:rPr lang="ru-RU" sz="4400" dirty="0" smtClean="0"/>
              <a:t>- среднее АД  менее 50 мм </a:t>
            </a:r>
            <a:r>
              <a:rPr lang="ru-RU" sz="4400" dirty="0" err="1" smtClean="0"/>
              <a:t>рт</a:t>
            </a:r>
            <a:r>
              <a:rPr lang="ru-RU" sz="4400" dirty="0" smtClean="0"/>
              <a:t>. ст.;</a:t>
            </a:r>
          </a:p>
          <a:p>
            <a:r>
              <a:rPr lang="ru-RU" sz="4400" dirty="0" smtClean="0"/>
              <a:t>- сердечный индекс на фоне </a:t>
            </a:r>
            <a:r>
              <a:rPr lang="ru-RU" sz="4400" dirty="0" err="1" smtClean="0"/>
              <a:t>инотропной</a:t>
            </a:r>
            <a:r>
              <a:rPr lang="ru-RU" sz="4400" dirty="0" smtClean="0"/>
              <a:t> поддержки в терапевтических дозах </a:t>
            </a:r>
            <a:r>
              <a:rPr lang="ru-RU" sz="4400" dirty="0" smtClean="0"/>
              <a:t>менее </a:t>
            </a:r>
            <a:r>
              <a:rPr lang="ru-RU" sz="4400" dirty="0" smtClean="0"/>
              <a:t>2,0 л/мин/м</a:t>
            </a:r>
            <a:r>
              <a:rPr lang="ru-RU" sz="4400" baseline="30000" dirty="0" smtClean="0"/>
              <a:t>2</a:t>
            </a:r>
            <a:r>
              <a:rPr lang="ru-RU" sz="4400" dirty="0" smtClean="0"/>
              <a:t>;</a:t>
            </a:r>
          </a:p>
          <a:p>
            <a:r>
              <a:rPr lang="ru-RU" sz="4400" dirty="0" smtClean="0"/>
              <a:t>- снижение темпа диуреза менее 10 мл·ч;</a:t>
            </a:r>
          </a:p>
          <a:p>
            <a:r>
              <a:rPr lang="ru-RU" sz="4400" dirty="0" smtClean="0"/>
              <a:t>- парциальное давление кислорода в смешанной венозной крови менее 30 мм </a:t>
            </a:r>
            <a:r>
              <a:rPr lang="ru-RU" sz="4400" dirty="0" err="1" smtClean="0"/>
              <a:t>рт</a:t>
            </a:r>
            <a:r>
              <a:rPr lang="ru-RU" sz="4400" dirty="0" smtClean="0"/>
              <a:t>. ст.;</a:t>
            </a:r>
          </a:p>
          <a:p>
            <a:r>
              <a:rPr lang="ru-RU" sz="4400" dirty="0" smtClean="0"/>
              <a:t>- индекс потребления кислорода менее 115 мл·мин</a:t>
            </a:r>
            <a:r>
              <a:rPr lang="ru-RU" sz="4400" baseline="30000" dirty="0" smtClean="0"/>
              <a:t>-1</a:t>
            </a:r>
            <a:r>
              <a:rPr lang="ru-RU" sz="4400" dirty="0" smtClean="0"/>
              <a:t>·м</a:t>
            </a:r>
            <a:r>
              <a:rPr lang="ru-RU" sz="4400" baseline="30000" dirty="0" smtClean="0"/>
              <a:t>-2</a:t>
            </a:r>
            <a:r>
              <a:rPr lang="ru-RU" dirty="0" smtClean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4706" y="1196975"/>
            <a:ext cx="256050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44463"/>
            <a:ext cx="12188825" cy="692150"/>
          </a:xfrm>
        </p:spPr>
        <p:txBody>
          <a:bodyPr/>
          <a:lstStyle/>
          <a:p>
            <a:r>
              <a:rPr lang="ru-RU" sz="3200" dirty="0" smtClean="0">
                <a:solidFill>
                  <a:srgbClr val="002060"/>
                </a:solidFill>
                <a:latin typeface="Comic Sans MS" pitchFamily="66" charset="0"/>
              </a:rPr>
              <a:t>Эффекты</a:t>
            </a:r>
            <a:r>
              <a:rPr lang="en-US" sz="3200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latin typeface="Comic Sans MS" pitchFamily="66" charset="0"/>
              </a:rPr>
              <a:t>внутриаортальной баллонной </a:t>
            </a:r>
            <a:r>
              <a:rPr lang="ru-RU" sz="3200" dirty="0" err="1" smtClean="0">
                <a:solidFill>
                  <a:srgbClr val="002060"/>
                </a:solidFill>
                <a:latin typeface="Comic Sans MS" pitchFamily="66" charset="0"/>
              </a:rPr>
              <a:t>контрпульсации</a:t>
            </a:r>
            <a:endParaRPr lang="en-US" sz="3200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6758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" y="2135189"/>
            <a:ext cx="6286980" cy="4606925"/>
          </a:xfrm>
        </p:spPr>
        <p:txBody>
          <a:bodyPr/>
          <a:lstStyle/>
          <a:p>
            <a:pPr marL="517525" indent="-517525" algn="r">
              <a:lnSpc>
                <a:spcPct val="80000"/>
              </a:lnSpc>
              <a:buFontTx/>
              <a:buNone/>
            </a:pPr>
            <a:r>
              <a:rPr lang="ru-RU" altLang="en-US" dirty="0" smtClean="0">
                <a:solidFill>
                  <a:srgbClr val="66FF33"/>
                </a:solidFill>
                <a:latin typeface="Arial" pitchFamily="34" charset="0"/>
              </a:rPr>
              <a:t>Инфляция</a:t>
            </a:r>
          </a:p>
          <a:p>
            <a:pPr marL="517525" indent="-517525" algn="ctr">
              <a:lnSpc>
                <a:spcPct val="80000"/>
              </a:lnSpc>
              <a:buFontTx/>
              <a:buNone/>
            </a:pPr>
            <a:endParaRPr lang="ru-RU" altLang="en-US" sz="2000" b="1" dirty="0" smtClean="0"/>
          </a:p>
          <a:p>
            <a:pPr marL="517525" indent="-517525" algn="ctr">
              <a:lnSpc>
                <a:spcPct val="80000"/>
              </a:lnSpc>
              <a:buFontTx/>
              <a:buNone/>
            </a:pPr>
            <a:endParaRPr lang="ru-RU" altLang="en-US" sz="2000" b="1" dirty="0" smtClean="0"/>
          </a:p>
          <a:p>
            <a:pPr marL="517525" indent="-517525" algn="ctr">
              <a:lnSpc>
                <a:spcPct val="80000"/>
              </a:lnSpc>
              <a:buFontTx/>
              <a:buNone/>
            </a:pPr>
            <a:endParaRPr lang="ru-RU" altLang="en-US" sz="2000" b="1" dirty="0" smtClean="0"/>
          </a:p>
          <a:p>
            <a:pPr marL="517525" indent="-517525" algn="ctr">
              <a:lnSpc>
                <a:spcPct val="80000"/>
              </a:lnSpc>
              <a:buFontTx/>
              <a:buNone/>
            </a:pPr>
            <a:endParaRPr lang="ru-RU" altLang="en-US" sz="2000" b="1" dirty="0" smtClean="0"/>
          </a:p>
          <a:p>
            <a:pPr marL="517525" indent="-517525">
              <a:lnSpc>
                <a:spcPct val="90000"/>
              </a:lnSpc>
              <a:buClr>
                <a:srgbClr val="FFFF00"/>
              </a:buClr>
              <a:buSzPct val="175000"/>
              <a:buFont typeface="Wingdings" pitchFamily="2" charset="2"/>
              <a:buChar char="§"/>
            </a:pPr>
            <a:r>
              <a:rPr lang="ru-RU" altLang="en-US" sz="2000" dirty="0" smtClean="0">
                <a:latin typeface="Arial" pitchFamily="34" charset="0"/>
              </a:rPr>
              <a:t>Увеличение коронарного кровотока</a:t>
            </a:r>
            <a:endParaRPr lang="en-US" altLang="en-US" sz="2000" dirty="0" smtClean="0">
              <a:latin typeface="Arial" pitchFamily="34" charset="0"/>
            </a:endParaRPr>
          </a:p>
          <a:p>
            <a:pPr marL="517525" indent="-517525">
              <a:lnSpc>
                <a:spcPct val="90000"/>
              </a:lnSpc>
              <a:buClr>
                <a:srgbClr val="FFFF00"/>
              </a:buClr>
              <a:buSzPct val="175000"/>
              <a:buFont typeface="Wingdings" pitchFamily="2" charset="2"/>
              <a:buChar char="§"/>
            </a:pPr>
            <a:r>
              <a:rPr lang="ru-RU" altLang="en-US" sz="2000" dirty="0" smtClean="0">
                <a:latin typeface="Arial" pitchFamily="34" charset="0"/>
              </a:rPr>
              <a:t>Повышение </a:t>
            </a:r>
            <a:r>
              <a:rPr lang="ru-RU" altLang="en-US" sz="2000" dirty="0" err="1" smtClean="0">
                <a:latin typeface="Arial" pitchFamily="34" charset="0"/>
              </a:rPr>
              <a:t>диастолического</a:t>
            </a:r>
            <a:r>
              <a:rPr lang="ru-RU" altLang="en-US" sz="2000" dirty="0" smtClean="0">
                <a:latin typeface="Arial" pitchFamily="34" charset="0"/>
              </a:rPr>
              <a:t> давления</a:t>
            </a:r>
            <a:endParaRPr lang="en-US" altLang="en-US" sz="2000" dirty="0" smtClean="0">
              <a:latin typeface="Arial" pitchFamily="34" charset="0"/>
            </a:endParaRPr>
          </a:p>
          <a:p>
            <a:pPr marL="517525" indent="-517525">
              <a:lnSpc>
                <a:spcPct val="90000"/>
              </a:lnSpc>
              <a:buClr>
                <a:srgbClr val="FFFF00"/>
              </a:buClr>
              <a:buSzPct val="175000"/>
              <a:buFont typeface="Wingdings" pitchFamily="2" charset="2"/>
              <a:buChar char="§"/>
            </a:pPr>
            <a:r>
              <a:rPr lang="ru-RU" altLang="en-US" sz="2000" dirty="0" smtClean="0">
                <a:latin typeface="Arial" pitchFamily="34" charset="0"/>
              </a:rPr>
              <a:t>Потенциальная вероятность увеличения коллатерального коронарного кровотока </a:t>
            </a:r>
            <a:endParaRPr lang="en-US" altLang="en-US" sz="2000" dirty="0" smtClean="0">
              <a:latin typeface="Arial" pitchFamily="34" charset="0"/>
            </a:endParaRPr>
          </a:p>
          <a:p>
            <a:pPr marL="517525" indent="-517525">
              <a:lnSpc>
                <a:spcPct val="90000"/>
              </a:lnSpc>
              <a:buClr>
                <a:srgbClr val="FFFF00"/>
              </a:buClr>
              <a:buSzPct val="175000"/>
              <a:buFont typeface="Wingdings" pitchFamily="2" charset="2"/>
              <a:buChar char="§"/>
            </a:pPr>
            <a:r>
              <a:rPr lang="ru-RU" altLang="en-US" sz="2000" dirty="0" smtClean="0">
                <a:latin typeface="Arial" pitchFamily="34" charset="0"/>
              </a:rPr>
              <a:t>Увеличение системной перфузии</a:t>
            </a:r>
            <a:endParaRPr lang="en-US" sz="2000" dirty="0" smtClean="0">
              <a:latin typeface="Arial" pitchFamily="34" charset="0"/>
            </a:endParaRPr>
          </a:p>
        </p:txBody>
      </p:sp>
      <p:sp>
        <p:nvSpPr>
          <p:cNvPr id="67589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6572655" y="2278064"/>
            <a:ext cx="5377050" cy="3889375"/>
          </a:xfrm>
        </p:spPr>
        <p:txBody>
          <a:bodyPr>
            <a:normAutofit lnSpcReduction="10000"/>
          </a:bodyPr>
          <a:lstStyle/>
          <a:p>
            <a:pPr marL="0" indent="0" algn="r">
              <a:lnSpc>
                <a:spcPct val="80000"/>
              </a:lnSpc>
              <a:buFontTx/>
              <a:buNone/>
            </a:pPr>
            <a:r>
              <a:rPr lang="ru-RU" smtClean="0">
                <a:solidFill>
                  <a:srgbClr val="66FF33"/>
                </a:solidFill>
                <a:latin typeface="Arial" pitchFamily="34" charset="0"/>
              </a:rPr>
              <a:t>Дефляция</a:t>
            </a:r>
          </a:p>
          <a:p>
            <a:pPr marL="0" indent="0" algn="ctr">
              <a:lnSpc>
                <a:spcPct val="80000"/>
              </a:lnSpc>
              <a:buFontTx/>
              <a:buNone/>
            </a:pPr>
            <a:endParaRPr lang="ru-RU" sz="2000" smtClean="0">
              <a:solidFill>
                <a:srgbClr val="66FF33"/>
              </a:solidFill>
              <a:latin typeface="Arial" pitchFamily="34" charset="0"/>
            </a:endParaRPr>
          </a:p>
          <a:p>
            <a:pPr marL="0" indent="0" algn="ctr">
              <a:lnSpc>
                <a:spcPct val="80000"/>
              </a:lnSpc>
              <a:buFontTx/>
              <a:buNone/>
            </a:pPr>
            <a:endParaRPr lang="ru-RU" sz="2000" smtClean="0">
              <a:solidFill>
                <a:srgbClr val="66FF33"/>
              </a:solidFill>
              <a:latin typeface="Arial" pitchFamily="34" charset="0"/>
            </a:endParaRPr>
          </a:p>
          <a:p>
            <a:pPr marL="0" indent="0" algn="ctr">
              <a:lnSpc>
                <a:spcPct val="80000"/>
              </a:lnSpc>
              <a:buFontTx/>
              <a:buNone/>
            </a:pPr>
            <a:endParaRPr lang="ru-RU" sz="1600" b="1" smtClean="0"/>
          </a:p>
          <a:p>
            <a:pPr marL="0" indent="0" algn="ctr">
              <a:lnSpc>
                <a:spcPct val="80000"/>
              </a:lnSpc>
              <a:buClr>
                <a:srgbClr val="FFFF00"/>
              </a:buClr>
              <a:buSzPct val="175000"/>
              <a:buFont typeface="Wingdings" pitchFamily="2" charset="2"/>
              <a:buChar char="§"/>
            </a:pPr>
            <a:endParaRPr lang="en-US" altLang="en-US" sz="1600" smtClean="0">
              <a:latin typeface="Arial" pitchFamily="34" charset="0"/>
            </a:endParaRPr>
          </a:p>
          <a:p>
            <a:pPr marL="0" indent="0">
              <a:lnSpc>
                <a:spcPct val="80000"/>
              </a:lnSpc>
              <a:buClr>
                <a:srgbClr val="FFFF00"/>
              </a:buClr>
              <a:buSzPct val="175000"/>
              <a:buFont typeface="Wingdings" pitchFamily="2" charset="2"/>
              <a:buChar char="§"/>
            </a:pPr>
            <a:r>
              <a:rPr lang="ru-RU" altLang="en-US" sz="2000" smtClean="0">
                <a:latin typeface="Arial" pitchFamily="34" charset="0"/>
              </a:rPr>
              <a:t>Укорочение фазы изгнания </a:t>
            </a:r>
          </a:p>
          <a:p>
            <a:pPr marL="0" indent="0">
              <a:lnSpc>
                <a:spcPct val="80000"/>
              </a:lnSpc>
              <a:buClr>
                <a:srgbClr val="FFFF00"/>
              </a:buClr>
              <a:buSzPct val="175000"/>
              <a:buFont typeface="Wingdings" pitchFamily="2" charset="2"/>
              <a:buChar char="§"/>
            </a:pPr>
            <a:r>
              <a:rPr lang="ru-RU" altLang="en-US" sz="2000" smtClean="0">
                <a:latin typeface="Arial" pitchFamily="34" charset="0"/>
              </a:rPr>
              <a:t>уменьшение постнагрузки</a:t>
            </a:r>
            <a:endParaRPr lang="en-US" altLang="en-US" sz="2000" smtClean="0">
              <a:latin typeface="Arial" pitchFamily="34" charset="0"/>
            </a:endParaRPr>
          </a:p>
          <a:p>
            <a:pPr marL="0" indent="0">
              <a:lnSpc>
                <a:spcPct val="80000"/>
              </a:lnSpc>
              <a:buClr>
                <a:srgbClr val="FFFF00"/>
              </a:buClr>
              <a:buSzPct val="175000"/>
              <a:buFont typeface="Wingdings" pitchFamily="2" charset="2"/>
              <a:buChar char="§"/>
            </a:pPr>
            <a:r>
              <a:rPr lang="ru-RU" altLang="en-US" sz="2000" smtClean="0">
                <a:latin typeface="Arial" pitchFamily="34" charset="0"/>
              </a:rPr>
              <a:t>Увеличение ударного объема</a:t>
            </a:r>
            <a:endParaRPr lang="en-US" altLang="en-US" sz="2000" smtClean="0">
              <a:latin typeface="Arial" pitchFamily="34" charset="0"/>
            </a:endParaRPr>
          </a:p>
          <a:p>
            <a:pPr marL="0" indent="0">
              <a:lnSpc>
                <a:spcPct val="80000"/>
              </a:lnSpc>
              <a:buClr>
                <a:srgbClr val="FFFF00"/>
              </a:buClr>
              <a:buSzPct val="175000"/>
              <a:buFont typeface="Wingdings" pitchFamily="2" charset="2"/>
              <a:buChar char="§"/>
            </a:pPr>
            <a:r>
              <a:rPr lang="ru-RU" altLang="en-US" sz="2000" smtClean="0">
                <a:latin typeface="Arial" pitchFamily="34" charset="0"/>
              </a:rPr>
              <a:t>Повышение сердечного выброса</a:t>
            </a:r>
            <a:endParaRPr lang="ru-RU" sz="2000" smtClean="0">
              <a:latin typeface="Arial" pitchFamily="34" charset="0"/>
            </a:endParaRPr>
          </a:p>
        </p:txBody>
      </p:sp>
      <p:pic>
        <p:nvPicPr>
          <p:cNvPr id="6759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16009" y="1196976"/>
            <a:ext cx="2568964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J:\ОСН\0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6628" y="142852"/>
            <a:ext cx="10215634" cy="635798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441" y="1676401"/>
            <a:ext cx="10969943" cy="2967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437765" y="4648201"/>
            <a:ext cx="6094413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 smtClean="0"/>
              <a:t>Диагностика и лечение больных острым инфарктом миокарда с подъемом сегмента </a:t>
            </a:r>
            <a:r>
              <a:rPr lang="en-US" b="1" i="1" dirty="0" smtClean="0"/>
              <a:t>ST. </a:t>
            </a:r>
            <a:r>
              <a:rPr lang="ru-RU" b="1" i="1" dirty="0" smtClean="0"/>
              <a:t>Российские рекомендации 2013 г.</a:t>
            </a:r>
          </a:p>
        </p:txBody>
      </p:sp>
    </p:spTree>
  </p:cSld>
  <p:clrMapOvr>
    <a:masterClrMapping/>
  </p:clrMapOvr>
  <p:transition spd="med">
    <p:fade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Исследования IABP SHOCK II</a:t>
            </a:r>
            <a:r>
              <a:rPr lang="ru-RU" dirty="0" smtClean="0"/>
              <a:t> в 2012г</a:t>
            </a:r>
            <a:endParaRPr lang="ru-RU" dirty="0"/>
          </a:p>
        </p:txBody>
      </p:sp>
      <p:pic>
        <p:nvPicPr>
          <p:cNvPr id="4098" name="Picture 2" descr="F:\ФУВ КАРДИОЛОГИЯ\nejmoa1208410_f1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7948" y="1828800"/>
            <a:ext cx="7992887" cy="4191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Экстракорпоральная мембранная </a:t>
            </a:r>
            <a:r>
              <a:rPr lang="ru-RU" b="1" dirty="0" err="1" smtClean="0">
                <a:solidFill>
                  <a:srgbClr val="002060"/>
                </a:solidFill>
              </a:rPr>
              <a:t>оксигенация</a:t>
            </a:r>
            <a:r>
              <a:rPr lang="ru-RU" b="1" dirty="0" smtClean="0"/>
              <a:t>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22414" y="1828800"/>
            <a:ext cx="9601200" cy="4600596"/>
          </a:xfrm>
        </p:spPr>
        <p:txBody>
          <a:bodyPr>
            <a:noAutofit/>
          </a:bodyPr>
          <a:lstStyle/>
          <a:p>
            <a:r>
              <a:rPr lang="ru-RU" b="1" i="1" dirty="0" smtClean="0"/>
              <a:t>Показания для ЭКМО</a:t>
            </a:r>
            <a:r>
              <a:rPr lang="ru-RU" i="1" dirty="0" smtClean="0"/>
              <a:t>.</a:t>
            </a:r>
            <a:endParaRPr lang="ru-RU" dirty="0" smtClean="0"/>
          </a:p>
          <a:p>
            <a:pPr lvl="0"/>
            <a:r>
              <a:rPr lang="ru-RU" dirty="0" smtClean="0"/>
              <a:t>Прогрессирующая или </a:t>
            </a:r>
            <a:r>
              <a:rPr lang="ru-RU" dirty="0" err="1" smtClean="0"/>
              <a:t>жизнеугрожающая</a:t>
            </a:r>
            <a:r>
              <a:rPr lang="ru-RU" dirty="0" smtClean="0"/>
              <a:t> сердечная недостаточность при </a:t>
            </a:r>
            <a:r>
              <a:rPr lang="ru-RU" dirty="0" err="1" smtClean="0"/>
              <a:t>отсуствиии</a:t>
            </a:r>
            <a:r>
              <a:rPr lang="ru-RU" dirty="0" smtClean="0"/>
              <a:t> эффекта от проводимой медикаментозной терапии, ВАБК.</a:t>
            </a:r>
          </a:p>
          <a:p>
            <a:pPr lvl="0"/>
            <a:r>
              <a:rPr lang="ru-RU" dirty="0" smtClean="0"/>
              <a:t>Стойкое снижение систолического АД &lt;90 мм </a:t>
            </a:r>
            <a:r>
              <a:rPr lang="ru-RU" dirty="0" err="1" smtClean="0"/>
              <a:t>рт</a:t>
            </a:r>
            <a:r>
              <a:rPr lang="ru-RU" dirty="0" smtClean="0"/>
              <a:t>. ст., среднего АД &lt;60 мм </a:t>
            </a:r>
            <a:r>
              <a:rPr lang="ru-RU" dirty="0" err="1" smtClean="0"/>
              <a:t>рт</a:t>
            </a:r>
            <a:r>
              <a:rPr lang="ru-RU" dirty="0" smtClean="0"/>
              <a:t>. ст.</a:t>
            </a:r>
          </a:p>
          <a:p>
            <a:pPr lvl="0"/>
            <a:r>
              <a:rPr lang="ru-RU" dirty="0" smtClean="0"/>
              <a:t>Давление заклинивания легочной артерии &gt;25 мм </a:t>
            </a:r>
            <a:r>
              <a:rPr lang="ru-RU" dirty="0" err="1" smtClean="0"/>
              <a:t>рт</a:t>
            </a:r>
            <a:r>
              <a:rPr lang="ru-RU" dirty="0" smtClean="0"/>
              <a:t>. ст.</a:t>
            </a:r>
          </a:p>
          <a:p>
            <a:pPr lvl="0"/>
            <a:r>
              <a:rPr lang="ru-RU" dirty="0" smtClean="0"/>
              <a:t>Сердечный индекс &lt;1,8 л/мин/м</a:t>
            </a:r>
            <a:r>
              <a:rPr lang="ru-RU" baseline="30000" dirty="0" smtClean="0"/>
              <a:t>2</a:t>
            </a:r>
            <a:r>
              <a:rPr lang="ru-RU" dirty="0" smtClean="0"/>
              <a:t>.</a:t>
            </a:r>
          </a:p>
          <a:p>
            <a:pPr lvl="0"/>
            <a:r>
              <a:rPr lang="ru-RU" dirty="0" smtClean="0"/>
              <a:t>ФВ ЛЖ </a:t>
            </a:r>
            <a:r>
              <a:rPr lang="en-US" dirty="0" smtClean="0"/>
              <a:t>&lt;</a:t>
            </a:r>
            <a:r>
              <a:rPr lang="ru-RU" dirty="0" smtClean="0"/>
              <a:t>20%</a:t>
            </a:r>
            <a:r>
              <a:rPr lang="en-US" dirty="0" smtClean="0"/>
              <a:t>.</a:t>
            </a:r>
            <a:endParaRPr lang="ru-RU" dirty="0" smtClean="0"/>
          </a:p>
          <a:p>
            <a:pPr lvl="0"/>
            <a:r>
              <a:rPr lang="ru-RU" dirty="0" smtClean="0"/>
              <a:t>Потребность в </a:t>
            </a:r>
            <a:r>
              <a:rPr lang="ru-RU" dirty="0" err="1" smtClean="0"/>
              <a:t>инфузии</a:t>
            </a:r>
            <a:r>
              <a:rPr lang="ru-RU" dirty="0" smtClean="0"/>
              <a:t> двух симпатомиметических препаратах (</a:t>
            </a:r>
            <a:r>
              <a:rPr lang="ru-RU" dirty="0" err="1" smtClean="0"/>
              <a:t>допмин</a:t>
            </a:r>
            <a:r>
              <a:rPr lang="ru-RU" dirty="0" smtClean="0"/>
              <a:t> и адреналин).</a:t>
            </a:r>
          </a:p>
          <a:p>
            <a:r>
              <a:rPr lang="ru-RU" dirty="0" smtClean="0"/>
              <a:t>Наличие </a:t>
            </a:r>
            <a:r>
              <a:rPr lang="ru-RU" dirty="0" err="1" smtClean="0"/>
              <a:t>жизнеугрожающих</a:t>
            </a:r>
            <a:r>
              <a:rPr lang="ru-RU" dirty="0" smtClean="0"/>
              <a:t> нарушений сердечного ритма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804" y="476672"/>
            <a:ext cx="4752528" cy="5812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90356" y="476672"/>
            <a:ext cx="5256584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КЛИНИЧЕСКИЙ СЛУЧАЙ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Больной 73 лет спустя 90 мин от начала ангинозного статуса в крайне тяжелом состоянии с явлениями </a:t>
            </a:r>
            <a:r>
              <a:rPr lang="ru-RU" dirty="0" err="1" smtClean="0"/>
              <a:t>кардиогенного</a:t>
            </a:r>
            <a:r>
              <a:rPr lang="ru-RU" dirty="0" smtClean="0"/>
              <a:t> шока на </a:t>
            </a:r>
            <a:r>
              <a:rPr lang="ru-RU" dirty="0" err="1" smtClean="0"/>
              <a:t>инфузии</a:t>
            </a:r>
            <a:r>
              <a:rPr lang="ru-RU" dirty="0" smtClean="0"/>
              <a:t> </a:t>
            </a:r>
            <a:r>
              <a:rPr lang="ru-RU" dirty="0" err="1" smtClean="0"/>
              <a:t>допамина</a:t>
            </a:r>
            <a:r>
              <a:rPr lang="ru-RU" dirty="0" smtClean="0"/>
              <a:t>, нарушениями проводимости (АВ блокада 3 степени) на </a:t>
            </a:r>
            <a:r>
              <a:rPr lang="ru-RU" dirty="0" err="1" smtClean="0"/>
              <a:t>догоспитальном</a:t>
            </a:r>
            <a:r>
              <a:rPr lang="ru-RU" dirty="0" smtClean="0"/>
              <a:t> этапе</a:t>
            </a:r>
          </a:p>
          <a:p>
            <a:r>
              <a:rPr lang="ru-RU" dirty="0" smtClean="0"/>
              <a:t>На момент поступления в АККД: АД 80/40 мм .</a:t>
            </a:r>
            <a:r>
              <a:rPr lang="ru-RU" dirty="0" err="1" smtClean="0"/>
              <a:t>рт</a:t>
            </a:r>
            <a:r>
              <a:rPr lang="ru-RU" dirty="0" smtClean="0"/>
              <a:t>. ст., ЧСС-70 в мин, </a:t>
            </a:r>
            <a:r>
              <a:rPr lang="en-US" dirty="0" smtClean="0"/>
              <a:t>SpO2</a:t>
            </a:r>
            <a:r>
              <a:rPr lang="ru-RU" dirty="0" smtClean="0"/>
              <a:t>-84%, влажные мелкопузырчатые хрипы во всех отделах, ЧДД-24 в мин.</a:t>
            </a:r>
          </a:p>
          <a:p>
            <a:r>
              <a:rPr lang="ru-RU" dirty="0" smtClean="0"/>
              <a:t>Сознание утрачено до сопора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ЭКГ: АВ блокада</a:t>
            </a:r>
            <a:r>
              <a:rPr lang="en-US" dirty="0" smtClean="0"/>
              <a:t> II </a:t>
            </a:r>
            <a:r>
              <a:rPr lang="ru-RU" dirty="0" err="1" smtClean="0"/>
              <a:t>ст</a:t>
            </a:r>
            <a:r>
              <a:rPr lang="ru-RU" dirty="0" smtClean="0"/>
              <a:t> с ЧСС 64 в мин. Элевация  </a:t>
            </a:r>
            <a:r>
              <a:rPr lang="en-US" dirty="0" smtClean="0"/>
              <a:t>ST </a:t>
            </a:r>
            <a:r>
              <a:rPr lang="ru-RU" dirty="0" smtClean="0"/>
              <a:t>до 10 мм </a:t>
            </a:r>
            <a:r>
              <a:rPr lang="en-US" dirty="0" smtClean="0"/>
              <a:t>II, </a:t>
            </a:r>
            <a:r>
              <a:rPr lang="en-US" dirty="0" err="1" smtClean="0"/>
              <a:t>III,aVF</a:t>
            </a:r>
            <a:r>
              <a:rPr lang="en-US" dirty="0" smtClean="0"/>
              <a:t>, V3-V9</a:t>
            </a:r>
            <a:r>
              <a:rPr lang="ru-RU" dirty="0" smtClean="0"/>
              <a:t>. Депрессия </a:t>
            </a:r>
            <a:r>
              <a:rPr lang="en-US" dirty="0" smtClean="0"/>
              <a:t>ST -</a:t>
            </a:r>
            <a:r>
              <a:rPr lang="ru-RU" dirty="0" smtClean="0"/>
              <a:t>  </a:t>
            </a:r>
            <a:r>
              <a:rPr lang="en-US" dirty="0" smtClean="0"/>
              <a:t>I, </a:t>
            </a:r>
            <a:r>
              <a:rPr lang="en-US" dirty="0" err="1" smtClean="0"/>
              <a:t>aVL</a:t>
            </a:r>
            <a:endParaRPr lang="ru-RU" dirty="0"/>
          </a:p>
        </p:txBody>
      </p:sp>
      <p:pic>
        <p:nvPicPr>
          <p:cNvPr id="1027" name="Picture 3" descr="F:\ФУВ КАРДИОЛОГИЯ\KULIGIN_A_G\11_12_2019_9_56_32\IMG_20200216_1722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9996" y="1828800"/>
            <a:ext cx="7344816" cy="4191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R-</a:t>
            </a:r>
            <a:r>
              <a:rPr lang="ru-RU" dirty="0" smtClean="0"/>
              <a:t>ОПЕРАЦИОННАЯ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Доставлен через 7 минут от момента поступления.</a:t>
            </a:r>
          </a:p>
          <a:p>
            <a:r>
              <a:rPr lang="ru-RU" dirty="0" smtClean="0"/>
              <a:t>Катетеризированы 2 центральные вены</a:t>
            </a:r>
          </a:p>
          <a:p>
            <a:r>
              <a:rPr lang="ru-RU" dirty="0" smtClean="0"/>
              <a:t>ИВЛ в режиме </a:t>
            </a:r>
            <a:r>
              <a:rPr lang="en-US" dirty="0" smtClean="0"/>
              <a:t>SIMV</a:t>
            </a:r>
            <a:endParaRPr lang="ru-RU" dirty="0" smtClean="0"/>
          </a:p>
          <a:p>
            <a:r>
              <a:rPr lang="ru-RU" dirty="0" smtClean="0"/>
              <a:t>Установлен ВЭКС</a:t>
            </a:r>
          </a:p>
          <a:p>
            <a:r>
              <a:rPr lang="ru-RU" dirty="0" smtClean="0"/>
              <a:t>Установлен и начата ВАБК в режиме 1:1</a:t>
            </a:r>
          </a:p>
          <a:p>
            <a:r>
              <a:rPr lang="ru-RU" dirty="0" smtClean="0"/>
              <a:t>Начата комбинированная </a:t>
            </a:r>
            <a:r>
              <a:rPr lang="ru-RU" dirty="0" err="1" smtClean="0"/>
              <a:t>инотропная</a:t>
            </a:r>
            <a:r>
              <a:rPr lang="ru-RU" dirty="0" smtClean="0"/>
              <a:t> и вазопрессорная поддержка: </a:t>
            </a:r>
            <a:r>
              <a:rPr lang="ru-RU" dirty="0" err="1" smtClean="0"/>
              <a:t>допамин</a:t>
            </a:r>
            <a:r>
              <a:rPr lang="ru-RU" dirty="0" smtClean="0"/>
              <a:t> 15мкг/кг/мин, норадреналин 1.2 </a:t>
            </a:r>
            <a:r>
              <a:rPr lang="ru-RU" dirty="0" err="1" smtClean="0"/>
              <a:t>мккг</a:t>
            </a:r>
            <a:r>
              <a:rPr lang="ru-RU" dirty="0" smtClean="0"/>
              <a:t>/кг/мин</a:t>
            </a:r>
          </a:p>
          <a:p>
            <a:r>
              <a:rPr lang="ru-RU" dirty="0" smtClean="0"/>
              <a:t>18 минут на стабилизацию гемодинамики и установку СМПК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3892" y="332656"/>
            <a:ext cx="9709722" cy="1343744"/>
          </a:xfrm>
        </p:spPr>
        <p:txBody>
          <a:bodyPr>
            <a:normAutofit/>
          </a:bodyPr>
          <a:lstStyle/>
          <a:p>
            <a:r>
              <a:rPr lang="ru-RU" dirty="0" smtClean="0"/>
              <a:t>                                  КАГ ПКА</a:t>
            </a:r>
            <a:br>
              <a:rPr lang="ru-RU" dirty="0" smtClean="0"/>
            </a:b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MOVIE-0001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275013" y="1785958"/>
            <a:ext cx="6096000" cy="4572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1884" y="0"/>
            <a:ext cx="9781730" cy="1412776"/>
          </a:xfrm>
        </p:spPr>
        <p:txBody>
          <a:bodyPr>
            <a:normAutofit/>
          </a:bodyPr>
          <a:lstStyle/>
          <a:p>
            <a:r>
              <a:rPr lang="ru-RU" dirty="0" smtClean="0"/>
              <a:t>КАГ    ЛКА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MOVIE-0002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275013" y="1574800"/>
            <a:ext cx="6096000" cy="4572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ЧКВ со </a:t>
            </a:r>
            <a:r>
              <a:rPr lang="ru-RU" dirty="0" err="1" smtClean="0"/>
              <a:t>стентированием</a:t>
            </a:r>
            <a:r>
              <a:rPr lang="ru-RU" dirty="0" smtClean="0"/>
              <a:t> ПМЖВ</a:t>
            </a:r>
            <a:endParaRPr lang="ru-RU" dirty="0"/>
          </a:p>
        </p:txBody>
      </p:sp>
      <p:pic>
        <p:nvPicPr>
          <p:cNvPr id="4" name="MOVIE-0005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275013" y="1638300"/>
            <a:ext cx="6096000" cy="4572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Фибрилляция желудочков во время </a:t>
            </a:r>
            <a:r>
              <a:rPr lang="ru-RU" dirty="0" err="1" smtClean="0"/>
              <a:t>стентирования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MOVIE-0006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275013" y="1638300"/>
            <a:ext cx="6096000" cy="4572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f02886637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_10793120_TF02886637_TF02886637.potx" id="{73ACD70C-3AB4-47AB-8335-319F4983FF55}" vid="{199FA249-678D-48C7-B7BC-DFDA8EECE67F}"/>
    </a:ext>
  </a:extLst>
</a:theme>
</file>

<file path=ppt/theme/theme2.xml><?xml version="1.0" encoding="utf-8"?>
<a:theme xmlns:a="http://schemas.openxmlformats.org/drawingml/2006/main" name="Тема Office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1777</TotalTime>
  <Words>6972</Words>
  <Application>Microsoft Office PowerPoint</Application>
  <PresentationFormat>Произвольный</PresentationFormat>
  <Paragraphs>928</Paragraphs>
  <Slides>140</Slides>
  <Notes>6</Notes>
  <HiddenSlides>1</HiddenSlides>
  <MMClips>9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140</vt:i4>
      </vt:variant>
    </vt:vector>
  </HeadingPairs>
  <TitlesOfParts>
    <vt:vector size="141" baseType="lpstr">
      <vt:lpstr>tf02886637</vt:lpstr>
      <vt:lpstr>      ОСЛОЖНЕНИЯ ОСТРОГО ПЕРИОДА ИНФАРКТА МИОКАРДА</vt:lpstr>
      <vt:lpstr>Слайд 2</vt:lpstr>
      <vt:lpstr>Слайд 3</vt:lpstr>
      <vt:lpstr>Слайд 4</vt:lpstr>
      <vt:lpstr>Слайд 5</vt:lpstr>
      <vt:lpstr>Жизнеугожающие  аритмии (тахикардии) </vt:lpstr>
      <vt:lpstr>Жизнеугрожающая тахикардия больной нестабилен </vt:lpstr>
      <vt:lpstr>Жизнеугрожающая тахикардия </vt:lpstr>
      <vt:lpstr>Слайд 9</vt:lpstr>
      <vt:lpstr>Фибрилляция желудочков: первичная/вторичная</vt:lpstr>
      <vt:lpstr>Слайд 11</vt:lpstr>
      <vt:lpstr>Желудочковая тахикардия</vt:lpstr>
      <vt:lpstr>Жизнеугрожающая тахикардия: нет признаков острой сердечной недостаточности </vt:lpstr>
      <vt:lpstr>Комплекс QRS широкий, ритм не регулярный</vt:lpstr>
      <vt:lpstr>Комплекс QRS широкий, ритм регулярный</vt:lpstr>
      <vt:lpstr>Комплекс QRS узкий, ритм не регулярный</vt:lpstr>
      <vt:lpstr>Тактика ведения </vt:lpstr>
      <vt:lpstr>Слайд 18</vt:lpstr>
      <vt:lpstr>Слайд 19</vt:lpstr>
      <vt:lpstr>ЖИЗНЕУГРОЖАЮЩИЕ НАРУШЕНИЯ ПРОВОДИМОСТИ А-В, С-А блокада 2-3 ст БОЛЬНОЙ НЕСТАБИЛЕН </vt:lpstr>
      <vt:lpstr>ЖИЗНЕУГРОЖАЮЩИЕ НАРУШЕНИЯ ПРОВОДИМОСТИ  </vt:lpstr>
      <vt:lpstr>ЖИЗНЕУГРОЖАЮЩИЕ НАРУШЕНИЯ ПРОВОДИМОСТИ  БОЛЬНОЙ НЕСТАБИЛЕН </vt:lpstr>
      <vt:lpstr>ЖИЗНЕУГРОЖАЮЩИЕ НАРУШЕНИЯ ПРОВОДИМОСТИ  БОЛЬНОЙ СТАБИЛЕН </vt:lpstr>
      <vt:lpstr>  Рекомендации по ведению пациентов с острой сердечной недостаточностью на догоспитальном и госпитальном этапах оказания медицинской помощи.                        Ноябрь 2016г</vt:lpstr>
      <vt:lpstr>ОПРЕДЕЛЕНИЕ</vt:lpstr>
      <vt:lpstr>КЛИНИЧЕСКИЕ ПРОЯВЛЕНИЯ ОСН</vt:lpstr>
      <vt:lpstr>КЛИНИЧЕСКИЕ ПРОЯВЛЕНИЯ ОСН</vt:lpstr>
      <vt:lpstr>ПРИЧИНЫ и ПРОВОЦИРУЮЩИЕ ФАКТОРЫ Обычно приводящие к быстрому ухудшению  </vt:lpstr>
      <vt:lpstr> Основные механизмы развития ОСН</vt:lpstr>
      <vt:lpstr>                Варианты острой сердечной                               недостаточности                      МНЕНИЕ ГРУППЫ ЭКСПЕРТОВ ESC</vt:lpstr>
      <vt:lpstr>                 Варианты острой сердечной                               недостаточности                      МНЕНИЕ ГРУППЫ ЭКСПЕРТОВ ESC</vt:lpstr>
      <vt:lpstr>                    Классификация ОСН по Killip </vt:lpstr>
      <vt:lpstr>       Классификация ОСН по J.Forrester</vt:lpstr>
      <vt:lpstr>                  Диагностика ОСН</vt:lpstr>
      <vt:lpstr>Слайд 35</vt:lpstr>
      <vt:lpstr>                 Диагностика ОСН</vt:lpstr>
      <vt:lpstr>       Клиническая шкала оценки вероятности ОСН. </vt:lpstr>
      <vt:lpstr>Прогноз жизни больного с ОСН зависит</vt:lpstr>
      <vt:lpstr>           Цели лечения ОСН в стационаре.  </vt:lpstr>
      <vt:lpstr>             Цели лечения ОСН в стационаре.  </vt:lpstr>
      <vt:lpstr>Показания для госпитализации больного в БИТ, АРО</vt:lpstr>
      <vt:lpstr>                АЛГОРИТМ ЛЕЧЕНИЯ</vt:lpstr>
      <vt:lpstr>           Критерии перевода из АРО, БИТ.</vt:lpstr>
      <vt:lpstr>            Критерии выписки из стационара</vt:lpstr>
      <vt:lpstr>Слайд 45</vt:lpstr>
      <vt:lpstr>Лекарственные препараты для лечения ОСН</vt:lpstr>
      <vt:lpstr>Лекарственные препараты для лечения ОСН                              Диуретики.</vt:lpstr>
      <vt:lpstr>показатель «время «дверь-фуросемид» (ВДФ)</vt:lpstr>
      <vt:lpstr>Рекомендации по заместительной почечной терапии у больных с ОСН</vt:lpstr>
      <vt:lpstr>Лекарственные препараты для лечения ОСН                       Вазодилататоры</vt:lpstr>
      <vt:lpstr>           Реасанз (серелаксин)</vt:lpstr>
      <vt:lpstr>Слайд 52</vt:lpstr>
      <vt:lpstr>Слайд 53</vt:lpstr>
      <vt:lpstr> ОПРЕДЕЛЕНИЕ  ШОКА</vt:lpstr>
      <vt:lpstr>Кардиогенный шок</vt:lpstr>
      <vt:lpstr>Слайд 56</vt:lpstr>
      <vt:lpstr>       Классификация  по причине развития</vt:lpstr>
      <vt:lpstr>               анализ регистра GRACE</vt:lpstr>
      <vt:lpstr>                               ПРОГНОЗ при КШ.             Валидизированная шкала CardShock</vt:lpstr>
      <vt:lpstr> Валидизированная шкала CardShock</vt:lpstr>
      <vt:lpstr>Слайд 61</vt:lpstr>
      <vt:lpstr>Слайд 62</vt:lpstr>
      <vt:lpstr>Слайд 63</vt:lpstr>
      <vt:lpstr>Диагностика КШ. Лабораторные критерии.</vt:lpstr>
      <vt:lpstr>Иструментальные критерии:</vt:lpstr>
      <vt:lpstr>             Рекомендации по ведению больных                         с кардиогенным шоком </vt:lpstr>
      <vt:lpstr>                Исследование SHOCK </vt:lpstr>
      <vt:lpstr>    Медикаментозное лечение</vt:lpstr>
      <vt:lpstr>Лекарственные препараты для лечения ОСН                    Кардиотоники</vt:lpstr>
      <vt:lpstr>Лекарственные препараты для лечения ОСН                       Вазопрессоры</vt:lpstr>
      <vt:lpstr>Слайд 71</vt:lpstr>
      <vt:lpstr>Слайд 72</vt:lpstr>
      <vt:lpstr>         Механизм действия кардиотоников.</vt:lpstr>
      <vt:lpstr>Слайд 74</vt:lpstr>
      <vt:lpstr>Слайд 75</vt:lpstr>
      <vt:lpstr>                 Инотропный эффект-Ишемия!!!                     Главное – грамотный баланс.</vt:lpstr>
      <vt:lpstr>Согласительный документ европейских экспертов по использованию ЛЕВОСИМЕНДАНА при ОСН</vt:lpstr>
      <vt:lpstr>Слайд 78</vt:lpstr>
      <vt:lpstr>Практические рекомендации по безопасному применению левосимендана</vt:lpstr>
      <vt:lpstr>Лекарственные препараты для лечения ОСН</vt:lpstr>
      <vt:lpstr>             Рекомендации по ведению больных                         с кардиогенным шоком </vt:lpstr>
      <vt:lpstr>Немедикаментозные методы лечения пациентов с ОСН. Респираторная поддержка. </vt:lpstr>
      <vt:lpstr>Нерешенная проблема.</vt:lpstr>
      <vt:lpstr>Слайд 84</vt:lpstr>
      <vt:lpstr>Слайд 85</vt:lpstr>
      <vt:lpstr>Показания к ВАБК</vt:lpstr>
      <vt:lpstr>                        ВАБК</vt:lpstr>
      <vt:lpstr>Эффекты внутриаортальной баллонной контрпульсации</vt:lpstr>
      <vt:lpstr>Слайд 89</vt:lpstr>
      <vt:lpstr>Исследования IABP SHOCK II в 2012г</vt:lpstr>
      <vt:lpstr>Экстракорпоральная мембранная оксигенация. </vt:lpstr>
      <vt:lpstr>Слайд 92</vt:lpstr>
      <vt:lpstr>КЛИНИЧЕСКИЙ СЛУЧАЙ</vt:lpstr>
      <vt:lpstr>ЭКГ: АВ блокада II ст с ЧСС 64 в мин. Элевация  ST до 10 мм II, III,aVF, V3-V9. Депрессия ST -  I, aVL</vt:lpstr>
      <vt:lpstr>R-ОПЕРАЦИОННАЯ</vt:lpstr>
      <vt:lpstr>                                  КАГ ПКА  </vt:lpstr>
      <vt:lpstr>КАГ    ЛКА </vt:lpstr>
      <vt:lpstr>ЧКВ со стентированием ПМЖВ</vt:lpstr>
      <vt:lpstr> Фибрилляция желудочков во время стентирования.</vt:lpstr>
      <vt:lpstr>Карта ведения пациента в операционной</vt:lpstr>
      <vt:lpstr>Слайд 101</vt:lpstr>
      <vt:lpstr>Финальная часть стентирования ПМЖВ </vt:lpstr>
      <vt:lpstr>Реканализация ПКА</vt:lpstr>
      <vt:lpstr>Стентирвание ПКА</vt:lpstr>
      <vt:lpstr>Завершение ЧКВ</vt:lpstr>
      <vt:lpstr>                                       ЭхоКГ</vt:lpstr>
      <vt:lpstr>Слайд 107</vt:lpstr>
      <vt:lpstr>Слайд 108</vt:lpstr>
      <vt:lpstr>Слайд 109</vt:lpstr>
      <vt:lpstr>Слайд 110</vt:lpstr>
      <vt:lpstr>Слайд 111</vt:lpstr>
      <vt:lpstr>Слайд 112</vt:lpstr>
      <vt:lpstr>Слайд 113</vt:lpstr>
      <vt:lpstr>Проблема </vt:lpstr>
      <vt:lpstr>ПРОБЛЕМА</vt:lpstr>
      <vt:lpstr>Клинические проявления </vt:lpstr>
      <vt:lpstr>Формы ОП</vt:lpstr>
      <vt:lpstr>Скрининг ОП в ОАР</vt:lpstr>
      <vt:lpstr>Причины возбуждения и ОП: индивидуальные факторы. Cirard TD et al. Crit Care 2016, 12</vt:lpstr>
      <vt:lpstr>Причины возбуждения и ОП: ятрогенные факторы факторы. Curare TD et al. Crit Care 2016, 12</vt:lpstr>
      <vt:lpstr>Патогенез ОП  Curare TD et al. Crit Care 2016, 12</vt:lpstr>
      <vt:lpstr>Роль ОП ( делирия в АРО )  Curare TD et al. Crit Care 2016, 12</vt:lpstr>
      <vt:lpstr>Возрастная зависимость</vt:lpstr>
      <vt:lpstr>продолжение</vt:lpstr>
      <vt:lpstr>продолжение</vt:lpstr>
      <vt:lpstr>ПРОТОКОЛ      PAD</vt:lpstr>
      <vt:lpstr>Профилактика ОП </vt:lpstr>
      <vt:lpstr>продолжение</vt:lpstr>
      <vt:lpstr>Медикаментозная терапия </vt:lpstr>
      <vt:lpstr>продолжение</vt:lpstr>
      <vt:lpstr>Медикоментозное терапия</vt:lpstr>
      <vt:lpstr>Продолжение </vt:lpstr>
      <vt:lpstr>Протокол седации АККД</vt:lpstr>
      <vt:lpstr>Слайд 134</vt:lpstr>
      <vt:lpstr>Слайд 135</vt:lpstr>
      <vt:lpstr>Слайд 136</vt:lpstr>
      <vt:lpstr>Слайд 137</vt:lpstr>
      <vt:lpstr>Слайд 138</vt:lpstr>
      <vt:lpstr>ВЫВОДЫ:</vt:lpstr>
      <vt:lpstr>Слайд 140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Макет заголовка</dc:title>
  <dc:creator>Андрей</dc:creator>
  <cp:lastModifiedBy>Андрей</cp:lastModifiedBy>
  <cp:revision>76</cp:revision>
  <dcterms:created xsi:type="dcterms:W3CDTF">2017-10-03T12:02:11Z</dcterms:created>
  <dcterms:modified xsi:type="dcterms:W3CDTF">2021-02-23T13:49:45Z</dcterms:modified>
</cp:coreProperties>
</file>